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28"/>
  </p:handoutMasterIdLst>
  <p:sldIdLst>
    <p:sldId id="256" r:id="rId3"/>
    <p:sldId id="257" r:id="rId4"/>
    <p:sldId id="277" r:id="rId6"/>
    <p:sldId id="263" r:id="rId7"/>
    <p:sldId id="265" r:id="rId8"/>
    <p:sldId id="270" r:id="rId9"/>
    <p:sldId id="269" r:id="rId10"/>
    <p:sldId id="272" r:id="rId11"/>
    <p:sldId id="266" r:id="rId12"/>
    <p:sldId id="267" r:id="rId13"/>
    <p:sldId id="271" r:id="rId14"/>
    <p:sldId id="299" r:id="rId15"/>
    <p:sldId id="264" r:id="rId16"/>
    <p:sldId id="280" r:id="rId17"/>
    <p:sldId id="260" r:id="rId18"/>
    <p:sldId id="262" r:id="rId19"/>
    <p:sldId id="273" r:id="rId20"/>
    <p:sldId id="279" r:id="rId21"/>
    <p:sldId id="275" r:id="rId22"/>
    <p:sldId id="278" r:id="rId23"/>
    <p:sldId id="282" r:id="rId24"/>
    <p:sldId id="274" r:id="rId25"/>
    <p:sldId id="276" r:id="rId26"/>
    <p:sldId id="281" r:id="rId27"/>
  </p:sldIdLst>
  <p:sldSz cx="12192000" cy="6858000"/>
  <p:notesSz cx="6858000" cy="9144000"/>
  <p:embeddedFontLst>
    <p:embeddedFont>
      <p:font typeface="Inter V" panose="02000503000000020004" charset="0"/>
      <p:regular r:id="rId32"/>
      <p:bold r:id="rId33"/>
    </p:embeddedFont>
    <p:embeddedFont>
      <p:font typeface="微软雅黑" panose="020B0503020204020204" charset="-122"/>
      <p:regular r:id="rId34"/>
    </p:embeddedFont>
    <p:embeddedFont>
      <p:font typeface="Calibri" panose="020F0502020204030204" charset="0"/>
      <p:regular r:id="rId35"/>
      <p:bold r:id="rId36"/>
      <p:italic r:id="rId37"/>
      <p:boldItalic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120F"/>
    <a:srgbClr val="7CCA62"/>
    <a:srgbClr val="0F6FC6"/>
    <a:srgbClr val="10CF9B"/>
    <a:srgbClr val="151618"/>
    <a:srgbClr val="000000"/>
    <a:srgbClr val="030D05"/>
    <a:srgbClr val="050B0B"/>
    <a:srgbClr val="040B03"/>
    <a:srgbClr val="03FF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0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gs" Target="tags/tag138.xml"/><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7656682607601"/>
          <c:y val="0.0369127516778524"/>
          <c:w val="0.568462119305311"/>
          <c:h val="0.757885906040269"/>
        </c:manualLayout>
      </c:layout>
      <c:doughnutChart>
        <c:varyColors val="1"/>
        <c:ser>
          <c:idx val="0"/>
          <c:order val="0"/>
          <c:tx>
            <c:strRef>
              <c:f>Sheet1!$B$1</c:f>
              <c:strCache>
                <c:ptCount val="1"/>
                <c:pt idx="0">
                  <c:v>销售额</c:v>
                </c:pt>
              </c:strCache>
            </c:strRef>
          </c:tx>
          <c:spPr>
            <a:ln w="6350">
              <a:solidFill>
                <a:schemeClr val="tx1">
                  <a:lumMod val="50000"/>
                  <a:lumOff val="50000"/>
                </a:schemeClr>
              </a:solidFill>
            </a:ln>
            <a:sp3d contourW="6350"/>
          </c:spPr>
          <c:explosion val="0"/>
          <c:dPt>
            <c:idx val="0"/>
            <c:bubble3D val="0"/>
            <c:spPr>
              <a:solidFill>
                <a:srgbClr val="7CCA62"/>
              </a:solidFill>
              <a:ln w="6350">
                <a:solidFill>
                  <a:schemeClr val="tx1">
                    <a:lumMod val="50000"/>
                    <a:lumOff val="50000"/>
                  </a:schemeClr>
                </a:solidFill>
              </a:ln>
              <a:effectLst/>
              <a:sp3d contourW="6350"/>
            </c:spPr>
          </c:dPt>
          <c:dPt>
            <c:idx val="1"/>
            <c:bubble3D val="0"/>
            <c:spPr>
              <a:solidFill>
                <a:schemeClr val="tx1">
                  <a:lumMod val="85000"/>
                  <a:lumOff val="15000"/>
                </a:schemeClr>
              </a:solidFill>
              <a:ln w="6350">
                <a:solidFill>
                  <a:schemeClr val="tx1">
                    <a:lumMod val="50000"/>
                    <a:lumOff val="50000"/>
                  </a:schemeClr>
                </a:solidFill>
              </a:ln>
              <a:effectLst/>
              <a:sp3d contourW="6350"/>
            </c:spPr>
          </c:dPt>
          <c:dPt>
            <c:idx val="2"/>
            <c:bubble3D val="0"/>
            <c:spPr>
              <a:solidFill>
                <a:schemeClr val="bg1">
                  <a:lumMod val="75000"/>
                </a:schemeClr>
              </a:solidFill>
              <a:ln w="6350">
                <a:solidFill>
                  <a:schemeClr val="tx1">
                    <a:lumMod val="50000"/>
                    <a:lumOff val="50000"/>
                  </a:schemeClr>
                </a:solidFill>
              </a:ln>
              <a:effectLst/>
              <a:sp3d contourW="6350"/>
            </c:spPr>
          </c:dPt>
          <c:dPt>
            <c:idx val="3"/>
            <c:bubble3D val="0"/>
            <c:spPr>
              <a:solidFill>
                <a:srgbClr val="00FFBD"/>
              </a:solidFill>
              <a:ln w="6350">
                <a:solidFill>
                  <a:schemeClr val="tx1">
                    <a:lumMod val="50000"/>
                    <a:lumOff val="50000"/>
                  </a:schemeClr>
                </a:solidFill>
              </a:ln>
              <a:effectLst/>
              <a:sp3d contourW="6350"/>
            </c:spPr>
          </c:dPt>
          <c:dPt>
            <c:idx val="4"/>
            <c:bubble3D val="0"/>
            <c:spPr>
              <a:solidFill>
                <a:srgbClr val="0F6FC6"/>
              </a:solidFill>
              <a:ln w="6350">
                <a:solidFill>
                  <a:schemeClr val="tx1">
                    <a:lumMod val="50000"/>
                    <a:lumOff val="50000"/>
                  </a:schemeClr>
                </a:solidFill>
              </a:ln>
              <a:effectLst/>
              <a:sp3d contourW="6350"/>
            </c:spPr>
          </c:dPt>
          <c:dLbls>
            <c:delete val="1"/>
          </c:dLbls>
          <c:cat>
            <c:strRef>
              <c:f>Sheet1!$A$2:$A$6</c:f>
              <c:strCache>
                <c:ptCount val="5"/>
                <c:pt idx="0">
                  <c:v>6.7% development team</c:v>
                </c:pt>
                <c:pt idx="1">
                  <c:v>19% Foundation</c:v>
                </c:pt>
                <c:pt idx="2">
                  <c:v>5.3% of contributors are short</c:v>
                </c:pt>
                <c:pt idx="3">
                  <c:v>55% Ecological Fund</c:v>
                </c:pt>
                <c:pt idx="4">
                  <c:v>14% public offering</c:v>
                </c:pt>
              </c:strCache>
            </c:strRef>
          </c:cat>
          <c:val>
            <c:numRef>
              <c:f>Sheet1!$B$2:$B$6</c:f>
              <c:numCache>
                <c:formatCode>0.00%</c:formatCode>
                <c:ptCount val="5"/>
                <c:pt idx="0">
                  <c:v>0.067</c:v>
                </c:pt>
                <c:pt idx="1" c:formatCode="0%">
                  <c:v>0.19</c:v>
                </c:pt>
                <c:pt idx="2">
                  <c:v>0.053</c:v>
                </c:pt>
                <c:pt idx="3" c:formatCode="0%">
                  <c:v>0.55</c:v>
                </c:pt>
                <c:pt idx="4" c:formatCode="0%">
                  <c:v>0.14</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Entry>
      <c:legendEntry>
        <c:idx val="1"/>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Entry>
      <c:legendEntry>
        <c:idx val="2"/>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Entry>
      <c:legendEntry>
        <c:idx val="3"/>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Entry>
      <c:legendEntry>
        <c:idx val="4"/>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Entry>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bg1"/>
              </a:solidFill>
              <a:latin typeface="Inter V" panose="02000503000000020004" charset="0"/>
              <a:ea typeface="Inter V" panose="02000503000000020004" charset="0"/>
              <a:cs typeface="Inter V" panose="02000503000000020004" charset="0"/>
              <a:sym typeface="Inter V" panose="02000503000000020004" charset="0"/>
            </a:defRPr>
          </a:pPr>
        </a:p>
      </c:txPr>
    </c:legend>
    <c:plotVisOnly val="1"/>
    <c:dispBlanksAs val="gap"/>
    <c:showDLblsOverMax val="0"/>
  </c:chart>
  <c:spPr>
    <a:noFill/>
    <a:ln>
      <a:noFill/>
    </a:ln>
    <a:effectLst/>
  </c:spPr>
  <c:txPr>
    <a:bodyPr/>
    <a:lstStyle/>
    <a:p>
      <a:pPr>
        <a:defRPr lang="zh-CN" sz="1000">
          <a:latin typeface="Inter V" panose="02000503000000020004" charset="0"/>
          <a:ea typeface="Inter V" panose="02000503000000020004" charset="0"/>
          <a:cs typeface="Inter V" panose="02000503000000020004" charset="0"/>
          <a:sym typeface="Inter V" panose="020005030000000200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tags" Target="../tags/tag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Tree>
    <p:custDataLst>
      <p:tags r:id="rId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image" Target="../media/image2.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0.xml"/><Relationship Id="rId4" Type="http://schemas.openxmlformats.org/officeDocument/2006/relationships/image" Target="../media/image5.png"/><Relationship Id="rId3" Type="http://schemas.openxmlformats.org/officeDocument/2006/relationships/tags" Target="../tags/tag59.xml"/><Relationship Id="rId2" Type="http://schemas.openxmlformats.org/officeDocument/2006/relationships/image" Target="../media/image3.jpeg"/><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4.xml"/><Relationship Id="rId7" Type="http://schemas.openxmlformats.org/officeDocument/2006/relationships/image" Target="../media/image5.png"/><Relationship Id="rId6" Type="http://schemas.openxmlformats.org/officeDocument/2006/relationships/tags" Target="../tags/tag63.xml"/><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tags" Target="../tags/tag62.xml"/><Relationship Id="rId2" Type="http://schemas.openxmlformats.org/officeDocument/2006/relationships/image" Target="../media/image3.jpeg"/><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image" Target="../media/image31.png"/><Relationship Id="rId7" Type="http://schemas.openxmlformats.org/officeDocument/2006/relationships/tags" Target="../tags/tag68.xml"/><Relationship Id="rId6" Type="http://schemas.openxmlformats.org/officeDocument/2006/relationships/image" Target="../media/image5.png"/><Relationship Id="rId5" Type="http://schemas.openxmlformats.org/officeDocument/2006/relationships/tags" Target="../tags/tag67.xml"/><Relationship Id="rId4" Type="http://schemas.openxmlformats.org/officeDocument/2006/relationships/image" Target="../media/image3.jpeg"/><Relationship Id="rId3" Type="http://schemas.openxmlformats.org/officeDocument/2006/relationships/tags" Target="../tags/tag66.xml"/><Relationship Id="rId2" Type="http://schemas.openxmlformats.org/officeDocument/2006/relationships/image" Target="../media/image30.png"/><Relationship Id="rId10" Type="http://schemas.openxmlformats.org/officeDocument/2006/relationships/slideLayout" Target="../slideLayouts/slideLayout2.xml"/><Relationship Id="rId1" Type="http://schemas.openxmlformats.org/officeDocument/2006/relationships/tags" Target="../tags/tag65.xml"/></Relationships>
</file>

<file path=ppt/slides/_rels/slide1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71.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1" Type="http://schemas.openxmlformats.org/officeDocument/2006/relationships/slideLayout" Target="../slideLayouts/slideLayout2.xml"/><Relationship Id="rId10" Type="http://schemas.openxmlformats.org/officeDocument/2006/relationships/tags" Target="../tags/tag72.xml"/><Relationship Id="rId1" Type="http://schemas.openxmlformats.org/officeDocument/2006/relationships/tags" Target="../tags/tag7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5.xml"/><Relationship Id="rId6" Type="http://schemas.openxmlformats.org/officeDocument/2006/relationships/image" Target="../media/image40.png"/><Relationship Id="rId5" Type="http://schemas.openxmlformats.org/officeDocument/2006/relationships/tags" Target="../tags/tag74.xml"/><Relationship Id="rId4" Type="http://schemas.openxmlformats.org/officeDocument/2006/relationships/image" Target="../media/image5.png"/><Relationship Id="rId3" Type="http://schemas.openxmlformats.org/officeDocument/2006/relationships/tags" Target="../tags/tag73.xml"/><Relationship Id="rId2" Type="http://schemas.openxmlformats.org/officeDocument/2006/relationships/image" Target="../media/image39.png"/><Relationship Id="rId1" Type="http://schemas.openxmlformats.org/officeDocument/2006/relationships/image" Target="../media/image38.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77.xml"/><Relationship Id="rId4" Type="http://schemas.openxmlformats.org/officeDocument/2006/relationships/image" Target="../media/image5.png"/><Relationship Id="rId3" Type="http://schemas.openxmlformats.org/officeDocument/2006/relationships/tags" Target="../tags/tag76.xml"/><Relationship Id="rId2" Type="http://schemas.openxmlformats.org/officeDocument/2006/relationships/image" Target="../media/image42.png"/><Relationship Id="rId1" Type="http://schemas.openxmlformats.org/officeDocument/2006/relationships/image" Target="../media/image4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0.xml"/><Relationship Id="rId4" Type="http://schemas.openxmlformats.org/officeDocument/2006/relationships/image" Target="../media/image5.pn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5.xml"/><Relationship Id="rId7" Type="http://schemas.openxmlformats.org/officeDocument/2006/relationships/image" Target="../media/image5.png"/><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45.png"/><Relationship Id="rId3" Type="http://schemas.openxmlformats.org/officeDocument/2006/relationships/tags" Target="../tags/tag82.xml"/><Relationship Id="rId2" Type="http://schemas.openxmlformats.org/officeDocument/2006/relationships/image" Target="../media/image44.jpeg"/><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0.xml"/><Relationship Id="rId7" Type="http://schemas.openxmlformats.org/officeDocument/2006/relationships/image" Target="../media/image5.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46.png"/><Relationship Id="rId2" Type="http://schemas.openxmlformats.org/officeDocument/2006/relationships/image" Target="../media/image38.jpeg"/><Relationship Id="rId1" Type="http://schemas.openxmlformats.org/officeDocument/2006/relationships/tags" Target="../tags/tag86.xml"/></Relationships>
</file>

<file path=ppt/slides/_rels/slide19.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32.jpeg"/><Relationship Id="rId11" Type="http://schemas.openxmlformats.org/officeDocument/2006/relationships/slideLayout" Target="../slideLayouts/slideLayout6.xml"/><Relationship Id="rId10" Type="http://schemas.openxmlformats.org/officeDocument/2006/relationships/image" Target="../media/image5.png"/><Relationship Id="rId1" Type="http://schemas.openxmlformats.org/officeDocument/2006/relationships/tags" Target="../tags/tag91.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8.xml"/><Relationship Id="rId5" Type="http://schemas.openxmlformats.org/officeDocument/2006/relationships/image" Target="../media/image5.png"/><Relationship Id="rId4" Type="http://schemas.openxmlformats.org/officeDocument/2006/relationships/tags" Target="../tags/tag7.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2" Type="http://schemas.openxmlformats.org/officeDocument/2006/relationships/notesSlide" Target="../notesSlides/notesSlide4.xml"/><Relationship Id="rId31" Type="http://schemas.openxmlformats.org/officeDocument/2006/relationships/slideLayout" Target="../slideLayouts/slideLayout2.xml"/><Relationship Id="rId30" Type="http://schemas.openxmlformats.org/officeDocument/2006/relationships/tags" Target="../tags/tag122.xml"/><Relationship Id="rId3" Type="http://schemas.openxmlformats.org/officeDocument/2006/relationships/image" Target="../media/image32.jpeg"/><Relationship Id="rId29" Type="http://schemas.openxmlformats.org/officeDocument/2006/relationships/image" Target="../media/image49.png"/><Relationship Id="rId28" Type="http://schemas.openxmlformats.org/officeDocument/2006/relationships/tags" Target="../tags/tag121.xml"/><Relationship Id="rId27" Type="http://schemas.openxmlformats.org/officeDocument/2006/relationships/image" Target="../media/image5.png"/><Relationship Id="rId26" Type="http://schemas.openxmlformats.org/officeDocument/2006/relationships/tags" Target="../tags/tag120.xml"/><Relationship Id="rId25" Type="http://schemas.openxmlformats.org/officeDocument/2006/relationships/tags" Target="../tags/tag119.xml"/><Relationship Id="rId24" Type="http://schemas.openxmlformats.org/officeDocument/2006/relationships/tags" Target="../tags/tag118.xml"/><Relationship Id="rId23" Type="http://schemas.openxmlformats.org/officeDocument/2006/relationships/tags" Target="../tags/tag117.xml"/><Relationship Id="rId22" Type="http://schemas.openxmlformats.org/officeDocument/2006/relationships/tags" Target="../tags/tag116.xml"/><Relationship Id="rId21" Type="http://schemas.openxmlformats.org/officeDocument/2006/relationships/tags" Target="../tags/tag115.xml"/><Relationship Id="rId20" Type="http://schemas.openxmlformats.org/officeDocument/2006/relationships/tags" Target="../tags/tag114.xml"/><Relationship Id="rId2" Type="http://schemas.openxmlformats.org/officeDocument/2006/relationships/tags" Target="../tags/tag97.xml"/><Relationship Id="rId19" Type="http://schemas.openxmlformats.org/officeDocument/2006/relationships/tags" Target="../tags/tag113.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5.xml"/><Relationship Id="rId5" Type="http://schemas.openxmlformats.org/officeDocument/2006/relationships/image" Target="../media/image5.png"/><Relationship Id="rId4" Type="http://schemas.openxmlformats.org/officeDocument/2006/relationships/tags" Target="../tags/tag124.xml"/><Relationship Id="rId3" Type="http://schemas.openxmlformats.org/officeDocument/2006/relationships/image" Target="../media/image51.png"/><Relationship Id="rId2" Type="http://schemas.openxmlformats.org/officeDocument/2006/relationships/tags" Target="../tags/tag123.xml"/><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image" Target="../media/image53.png"/><Relationship Id="rId4" Type="http://schemas.openxmlformats.org/officeDocument/2006/relationships/image" Target="../media/image3.jpeg"/><Relationship Id="rId3" Type="http://schemas.openxmlformats.org/officeDocument/2006/relationships/tags" Target="../tags/tag127.xml"/><Relationship Id="rId2" Type="http://schemas.openxmlformats.org/officeDocument/2006/relationships/image" Target="../media/image52.jpeg"/><Relationship Id="rId11" Type="http://schemas.openxmlformats.org/officeDocument/2006/relationships/slideLayout" Target="../slideLayouts/slideLayout2.xml"/><Relationship Id="rId10" Type="http://schemas.openxmlformats.org/officeDocument/2006/relationships/tags" Target="../tags/tag131.xml"/><Relationship Id="rId1" Type="http://schemas.openxmlformats.org/officeDocument/2006/relationships/tags" Target="../tags/tag126.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tags" Target="../tags/tag134.xml"/><Relationship Id="rId4" Type="http://schemas.openxmlformats.org/officeDocument/2006/relationships/image" Target="../media/image55.png"/><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image" Target="../media/image54.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tags" Target="../tags/tag137.xml"/><Relationship Id="rId4" Type="http://schemas.openxmlformats.org/officeDocument/2006/relationships/image" Target="../media/image57.png"/><Relationship Id="rId3" Type="http://schemas.openxmlformats.org/officeDocument/2006/relationships/image" Target="../media/image3.jpeg"/><Relationship Id="rId2" Type="http://schemas.openxmlformats.org/officeDocument/2006/relationships/tags" Target="../tags/tag136.xml"/><Relationship Id="rId1" Type="http://schemas.openxmlformats.org/officeDocument/2006/relationships/tags" Target="../tags/tag135.xml"/></Relationships>
</file>

<file path=ppt/slides/_rels/slide3.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5.png"/><Relationship Id="rId3" Type="http://schemas.openxmlformats.org/officeDocument/2006/relationships/tags" Target="../tags/tag10.xml"/><Relationship Id="rId21" Type="http://schemas.openxmlformats.org/officeDocument/2006/relationships/notesSlide" Target="../notesSlides/notesSlide2.xml"/><Relationship Id="rId20" Type="http://schemas.openxmlformats.org/officeDocument/2006/relationships/slideLayout" Target="../slideLayouts/slideLayout2.xml"/><Relationship Id="rId2" Type="http://schemas.openxmlformats.org/officeDocument/2006/relationships/tags" Target="../tags/tag9.xml"/><Relationship Id="rId19" Type="http://schemas.openxmlformats.org/officeDocument/2006/relationships/tags" Target="../tags/tag22.xml"/><Relationship Id="rId18" Type="http://schemas.openxmlformats.org/officeDocument/2006/relationships/image" Target="../media/image9.png"/><Relationship Id="rId17" Type="http://schemas.openxmlformats.org/officeDocument/2006/relationships/image" Target="../media/image8.png"/><Relationship Id="rId16" Type="http://schemas.openxmlformats.org/officeDocument/2006/relationships/image" Target="../media/image7.png"/><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11.png"/><Relationship Id="rId7" Type="http://schemas.openxmlformats.org/officeDocument/2006/relationships/tags" Target="../tags/tag26.xml"/><Relationship Id="rId6" Type="http://schemas.openxmlformats.org/officeDocument/2006/relationships/image" Target="../media/image10.jpeg"/><Relationship Id="rId5" Type="http://schemas.openxmlformats.org/officeDocument/2006/relationships/tags" Target="../tags/tag25.xml"/><Relationship Id="rId4" Type="http://schemas.openxmlformats.org/officeDocument/2006/relationships/image" Target="../media/image5.png"/><Relationship Id="rId3" Type="http://schemas.openxmlformats.org/officeDocument/2006/relationships/tags" Target="../tags/tag24.xml"/><Relationship Id="rId27" Type="http://schemas.openxmlformats.org/officeDocument/2006/relationships/slideLayout" Target="../slideLayouts/slideLayout2.xml"/><Relationship Id="rId26" Type="http://schemas.openxmlformats.org/officeDocument/2006/relationships/tags" Target="../tags/tag40.xml"/><Relationship Id="rId25" Type="http://schemas.openxmlformats.org/officeDocument/2006/relationships/tags" Target="../tags/tag39.xml"/><Relationship Id="rId24" Type="http://schemas.openxmlformats.org/officeDocument/2006/relationships/tags" Target="../tags/tag38.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23.xml"/><Relationship Id="rId19" Type="http://schemas.openxmlformats.org/officeDocument/2006/relationships/tags" Target="../tags/tag33.xml"/><Relationship Id="rId18" Type="http://schemas.openxmlformats.org/officeDocument/2006/relationships/image" Target="../media/image15.svg"/><Relationship Id="rId17" Type="http://schemas.openxmlformats.org/officeDocument/2006/relationships/image" Target="../media/image14.png"/><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image" Target="../media/image13.png"/><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image" Target="../media/image12.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5.png"/><Relationship Id="rId7" Type="http://schemas.openxmlformats.org/officeDocument/2006/relationships/tags" Target="../tags/tag4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42.xml"/><Relationship Id="rId2" Type="http://schemas.openxmlformats.org/officeDocument/2006/relationships/tags" Target="../tags/tag41.xml"/><Relationship Id="rId10" Type="http://schemas.openxmlformats.org/officeDocument/2006/relationships/slideLayout" Target="../slideLayouts/slideLayout2.xml"/><Relationship Id="rId1" Type="http://schemas.openxmlformats.org/officeDocument/2006/relationships/image" Target="../media/image16.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7.xml"/><Relationship Id="rId5" Type="http://schemas.openxmlformats.org/officeDocument/2006/relationships/image" Target="../media/image5.png"/><Relationship Id="rId4" Type="http://schemas.openxmlformats.org/officeDocument/2006/relationships/tags" Target="../tags/tag46.xml"/><Relationship Id="rId3" Type="http://schemas.openxmlformats.org/officeDocument/2006/relationships/image" Target="../media/image21.png"/><Relationship Id="rId2" Type="http://schemas.openxmlformats.org/officeDocument/2006/relationships/tags" Target="../tags/tag45.xml"/><Relationship Id="rId1" Type="http://schemas.openxmlformats.org/officeDocument/2006/relationships/image" Target="../media/image20.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0.xml"/><Relationship Id="rId4" Type="http://schemas.openxmlformats.org/officeDocument/2006/relationships/image" Target="../media/image5.png"/><Relationship Id="rId3" Type="http://schemas.openxmlformats.org/officeDocument/2006/relationships/tags" Target="../tags/tag49.xml"/><Relationship Id="rId2" Type="http://schemas.openxmlformats.org/officeDocument/2006/relationships/image" Target="../media/image20.jpeg"/><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53.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 Id="rId3" Type="http://schemas.openxmlformats.org/officeDocument/2006/relationships/tags" Target="../tags/tag52.xml"/><Relationship Id="rId2" Type="http://schemas.openxmlformats.org/officeDocument/2006/relationships/image" Target="../media/image20.jpeg"/><Relationship Id="rId11" Type="http://schemas.openxmlformats.org/officeDocument/2006/relationships/slideLayout" Target="../slideLayouts/slideLayout2.xml"/><Relationship Id="rId10" Type="http://schemas.openxmlformats.org/officeDocument/2006/relationships/tags" Target="../tags/tag54.xml"/><Relationship Id="rId1" Type="http://schemas.openxmlformats.org/officeDocument/2006/relationships/tags" Target="../tags/tag5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7.xml"/><Relationship Id="rId5" Type="http://schemas.openxmlformats.org/officeDocument/2006/relationships/image" Target="../media/image5.png"/><Relationship Id="rId4" Type="http://schemas.openxmlformats.org/officeDocument/2006/relationships/tags" Target="../tags/tag56.xml"/><Relationship Id="rId3" Type="http://schemas.openxmlformats.org/officeDocument/2006/relationships/image" Target="../media/image27.jpeg"/><Relationship Id="rId2" Type="http://schemas.openxmlformats.org/officeDocument/2006/relationships/tags" Target="../tags/tag55.xml"/><Relationship Id="rId1"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图片 3" descr="08fei"/>
          <p:cNvPicPr>
            <a:picLocks noChangeAspect="1"/>
          </p:cNvPicPr>
          <p:nvPr/>
        </p:nvPicPr>
        <p:blipFill>
          <a:blip r:embed="rId1"/>
          <a:stretch>
            <a:fillRect/>
          </a:stretch>
        </p:blipFill>
        <p:spPr>
          <a:xfrm>
            <a:off x="0" y="0"/>
            <a:ext cx="12192000" cy="6858000"/>
          </a:xfrm>
          <a:prstGeom prst="rect">
            <a:avLst/>
          </a:prstGeom>
        </p:spPr>
      </p:pic>
      <p:sp>
        <p:nvSpPr>
          <p:cNvPr id="2" name="标题 1"/>
          <p:cNvSpPr>
            <a:spLocks noGrp="1"/>
          </p:cNvSpPr>
          <p:nvPr>
            <p:ph type="ctrTitle"/>
            <p:custDataLst>
              <p:tags r:id="rId2"/>
            </p:custDataLst>
          </p:nvPr>
        </p:nvSpPr>
        <p:spPr>
          <a:xfrm>
            <a:off x="1185722" y="2323385"/>
            <a:ext cx="4217670" cy="1569720"/>
          </a:xfrm>
        </p:spPr>
        <p:txBody>
          <a:bodyPr wrap="none">
            <a:spAutoFit/>
          </a:bodyPr>
          <a:p>
            <a:pPr algn="l"/>
            <a:r>
              <a:rPr lang="zh-CN" altLang="zh-CN" sz="4800" spc="0">
                <a:solidFill>
                  <a:srgbClr val="00FFBD"/>
                </a:solidFill>
                <a:latin typeface="Inter V" panose="02000503000000020004" charset="0"/>
                <a:cs typeface="Inter V" panose="02000503000000020004" charset="0"/>
              </a:rPr>
              <a:t>Smart Layer 2</a:t>
            </a:r>
            <a:br>
              <a:rPr lang="zh-CN" altLang="zh-CN" sz="4800" spc="0">
                <a:solidFill>
                  <a:srgbClr val="00FFBD"/>
                </a:solidFill>
                <a:latin typeface="Inter V" panose="02000503000000020004" charset="0"/>
                <a:cs typeface="Inter V" panose="02000503000000020004" charset="0"/>
              </a:rPr>
            </a:br>
            <a:r>
              <a:rPr lang="zh-CN" altLang="zh-CN" sz="4800" spc="0">
                <a:solidFill>
                  <a:srgbClr val="00FFBD"/>
                </a:solidFill>
                <a:latin typeface="Inter V" panose="02000503000000020004" charset="0"/>
                <a:cs typeface="Inter V" panose="02000503000000020004" charset="0"/>
              </a:rPr>
              <a:t>Ethereum</a:t>
            </a:r>
            <a:endParaRPr lang="zh-CN" altLang="zh-CN" sz="4800" spc="0">
              <a:solidFill>
                <a:srgbClr val="00FFBD"/>
              </a:solidFill>
              <a:latin typeface="Inter V" panose="02000503000000020004" charset="0"/>
              <a:cs typeface="Inter V" panose="02000503000000020004" charset="0"/>
            </a:endParaRPr>
          </a:p>
        </p:txBody>
      </p:sp>
      <p:sp>
        <p:nvSpPr>
          <p:cNvPr id="3" name="副标题 2"/>
          <p:cNvSpPr>
            <a:spLocks noGrp="1"/>
          </p:cNvSpPr>
          <p:nvPr>
            <p:ph type="subTitle" idx="1"/>
            <p:custDataLst>
              <p:tags r:id="rId3"/>
            </p:custDataLst>
          </p:nvPr>
        </p:nvSpPr>
        <p:spPr>
          <a:xfrm>
            <a:off x="1223822" y="3893140"/>
            <a:ext cx="1969770" cy="431165"/>
          </a:xfrm>
        </p:spPr>
        <p:txBody>
          <a:bodyPr wrap="none">
            <a:spAutoFit/>
          </a:bodyPr>
          <a:p>
            <a:pPr marL="0" indent="0" algn="l">
              <a:buNone/>
            </a:pPr>
            <a:r>
              <a:rPr lang="en-US" altLang="zh-CN" sz="2000" spc="0">
                <a:solidFill>
                  <a:srgbClr val="03FFDA"/>
                </a:solidFill>
                <a:latin typeface="Inter V" panose="02000503000000020004" charset="0"/>
                <a:cs typeface="Inter V" panose="02000503000000020004" charset="0"/>
              </a:rPr>
              <a:t>X</a:t>
            </a:r>
            <a:r>
              <a:rPr lang="en-US" altLang="zh-CN" sz="2000" spc="0">
                <a:solidFill>
                  <a:schemeClr val="bg1">
                    <a:lumMod val="75000"/>
                  </a:schemeClr>
                </a:solidFill>
                <a:latin typeface="Inter V" panose="02000503000000020004" charset="0"/>
                <a:cs typeface="Inter V" panose="02000503000000020004" charset="0"/>
              </a:rPr>
              <a:t>pansionChain</a:t>
            </a:r>
            <a:endParaRPr lang="en-US" altLang="zh-CN" sz="2000" spc="0">
              <a:solidFill>
                <a:schemeClr val="bg1">
                  <a:lumMod val="75000"/>
                </a:schemeClr>
              </a:solidFill>
              <a:latin typeface="Inter V" panose="02000503000000020004" charset="0"/>
              <a:cs typeface="Inter V" panose="02000503000000020004" charset="0"/>
            </a:endParaRPr>
          </a:p>
        </p:txBody>
      </p:sp>
      <p:pic>
        <p:nvPicPr>
          <p:cNvPr id="8" name="图片 7" descr="Xpansion Chain (2)"/>
          <p:cNvPicPr>
            <a:picLocks noChangeAspect="1"/>
          </p:cNvPicPr>
          <p:nvPr>
            <p:custDataLst>
              <p:tags r:id="rId4"/>
            </p:custDataLst>
          </p:nvPr>
        </p:nvPicPr>
        <p:blipFill>
          <a:blip r:embed="rId5"/>
          <a:stretch>
            <a:fillRect/>
          </a:stretch>
        </p:blipFill>
        <p:spPr>
          <a:xfrm>
            <a:off x="436245" y="593725"/>
            <a:ext cx="1709420" cy="527685"/>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dark-green-blue-grainy-gradient-background-black-backdrop-noise-texture-webpage-header-wide-banner"/>
          <p:cNvPicPr>
            <a:picLocks noChangeAspect="1"/>
          </p:cNvPicPr>
          <p:nvPr>
            <p:custDataLst>
              <p:tags r:id="rId1"/>
            </p:custDataLst>
          </p:nvPr>
        </p:nvPicPr>
        <p:blipFill>
          <a:blip r:embed="rId2">
            <a:alphaModFix amt="40000"/>
          </a:blip>
          <a:stretch>
            <a:fillRect/>
          </a:stretch>
        </p:blipFill>
        <p:spPr>
          <a:xfrm>
            <a:off x="0" y="0"/>
            <a:ext cx="12192000" cy="6858000"/>
          </a:xfrm>
          <a:prstGeom prst="rect">
            <a:avLst/>
          </a:prstGeom>
        </p:spPr>
      </p:pic>
      <p:sp>
        <p:nvSpPr>
          <p:cNvPr id="3" name="内容占位符 2"/>
          <p:cNvSpPr>
            <a:spLocks noGrp="1"/>
          </p:cNvSpPr>
          <p:nvPr>
            <p:ph idx="1"/>
          </p:nvPr>
        </p:nvSpPr>
        <p:spPr>
          <a:xfrm>
            <a:off x="608330" y="1642745"/>
            <a:ext cx="10742930" cy="4585970"/>
          </a:xfrm>
        </p:spPr>
        <p:txBody>
          <a:bodyPr wrap="square">
            <a:spAutoFit/>
          </a:bodyPr>
          <a:p>
            <a:pPr marL="0" indent="0">
              <a:buNone/>
            </a:pPr>
            <a:r>
              <a:rPr lang="zh-CN" altLang="en-US" sz="1200" spc="0">
                <a:solidFill>
                  <a:schemeClr val="bg1"/>
                </a:solidFill>
                <a:latin typeface="Inter V" panose="02000503000000020004" charset="0"/>
                <a:cs typeface="Inter V" panose="02000503000000020004" charset="0"/>
              </a:rPr>
              <a:t>This diagram illustrates how different network modules and components interact with each other going through transaction execution and eventually published updated state data to Ethereum L1, and storing the rollup data on the XpansionChain Data Availability (DA) powered by EigenDA technology. Let's go over the process of transaction handling to better understand how each module works.</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Users send signed transactions via an available RPC node.</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The Sequencer receives transactions and pack them into blocks. The DTL (Data Transport Layer) service syncs this block data. Verifiers sync the L2 block data from the DTL.</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The batch submitter fetches updated state roots and sends them to the Threshold Signature Scheme (TSS) module to be verified and signed. Verifiers can also fetch the state root data and confirm their validity.</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Once TSS nodes establish the validity of the updated state roots and sign off on the rollup batches, the batch submitter publishes the state root data to the State Commitment Chain (SCC) contract on L1 Ethereum.</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The rollup transaction data is stored on XpansionChain DA. Verifiers can fetch this data at any point and verify its validity. This action is performed when issuing fraud proof challenges.</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XpansionChain DA nodes also post the validity certificates to L1 guaranteeing liveness and availability with each new batch.</a:t>
            </a:r>
            <a:endParaRPr lang="zh-CN" altLang="en-US" sz="1200" spc="0">
              <a:solidFill>
                <a:schemeClr val="bg1"/>
              </a:solidFill>
              <a:latin typeface="Inter V" panose="02000503000000020004" charset="0"/>
              <a:cs typeface="Inter V" panose="02000503000000020004" charset="0"/>
            </a:endParaRPr>
          </a:p>
          <a:p>
            <a:r>
              <a:rPr lang="zh-CN" altLang="en-US" sz="1200" spc="0">
                <a:solidFill>
                  <a:schemeClr val="bg1"/>
                </a:solidFill>
                <a:latin typeface="Inter V" panose="02000503000000020004" charset="0"/>
                <a:cs typeface="Inter V" panose="02000503000000020004" charset="0"/>
              </a:rPr>
              <a:t>In case the state root validity is challenged with a fraud proof, L2 data is posted to the contract on L1 to perform the execution and check state transition validity.</a:t>
            </a:r>
            <a:endParaRPr lang="zh-CN" altLang="en-US" sz="1200" spc="0">
              <a:solidFill>
                <a:schemeClr val="bg1"/>
              </a:solidFill>
              <a:latin typeface="Inter V" panose="02000503000000020004" charset="0"/>
              <a:cs typeface="Inter V" panose="02000503000000020004" charset="0"/>
            </a:endParaRPr>
          </a:p>
        </p:txBody>
      </p:sp>
      <p:sp>
        <p:nvSpPr>
          <p:cNvPr id="4" name="标题 1"/>
          <p:cNvSpPr>
            <a:spLocks noGrp="1"/>
          </p:cNvSpPr>
          <p:nvPr/>
        </p:nvSpPr>
        <p:spPr>
          <a:xfrm>
            <a:off x="697300" y="757683"/>
            <a:ext cx="4314825" cy="584835"/>
          </a:xfrm>
          <a:prstGeom prst="rect">
            <a:avLst/>
          </a:prstGeom>
        </p:spPr>
        <p:txBody>
          <a:bodyPr vert="horz" wrap="none" lIns="90000" tIns="46800" rIns="90000" bIns="4680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3200" spc="0">
                <a:solidFill>
                  <a:srgbClr val="00FFBD"/>
                </a:solidFill>
                <a:latin typeface="Inter V" panose="02000503000000020004" charset="0"/>
                <a:cs typeface="Inter V" panose="02000503000000020004" charset="0"/>
              </a:rPr>
              <a:t>Network Architecture</a:t>
            </a:r>
            <a:endParaRPr lang="zh-CN" altLang="en-US" sz="3200" spc="0">
              <a:solidFill>
                <a:srgbClr val="00FFBD"/>
              </a:solidFill>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dark-green-blue-grainy-gradient-background-black-backdrop-noise-texture-webpage-header-wide-banner"/>
          <p:cNvPicPr>
            <a:picLocks noChangeAspect="1"/>
          </p:cNvPicPr>
          <p:nvPr>
            <p:custDataLst>
              <p:tags r:id="rId1"/>
            </p:custDataLst>
          </p:nvPr>
        </p:nvPicPr>
        <p:blipFill>
          <a:blip r:embed="rId2">
            <a:alphaModFix amt="40000"/>
          </a:blip>
          <a:stretch>
            <a:fillRect/>
          </a:stretch>
        </p:blipFill>
        <p:spPr>
          <a:xfrm>
            <a:off x="0" y="0"/>
            <a:ext cx="12192000" cy="6858000"/>
          </a:xfrm>
          <a:prstGeom prst="rect">
            <a:avLst/>
          </a:prstGeom>
        </p:spPr>
      </p:pic>
      <p:pic>
        <p:nvPicPr>
          <p:cNvPr id="3" name="图片 2" descr="digital-green-futuristic-globe-viewed-from-space-solar-system-stars-view-earth-our-planet-ai-cyber-eco-climate-generative-ai_pixian"/>
          <p:cNvPicPr>
            <a:picLocks noChangeAspect="1"/>
          </p:cNvPicPr>
          <p:nvPr>
            <p:custDataLst>
              <p:tags r:id="rId3"/>
            </p:custDataLst>
          </p:nvPr>
        </p:nvPicPr>
        <p:blipFill>
          <a:blip r:embed="rId4">
            <a:alphaModFix amt="80000"/>
          </a:blip>
          <a:srcRect l="24590" b="40644"/>
          <a:stretch>
            <a:fillRect/>
          </a:stretch>
        </p:blipFill>
        <p:spPr>
          <a:xfrm>
            <a:off x="0" y="1413510"/>
            <a:ext cx="6917055" cy="5444490"/>
          </a:xfrm>
          <a:prstGeom prst="rect">
            <a:avLst/>
          </a:prstGeom>
        </p:spPr>
      </p:pic>
      <p:sp>
        <p:nvSpPr>
          <p:cNvPr id="2" name="标题 1"/>
          <p:cNvSpPr>
            <a:spLocks noGrp="1"/>
          </p:cNvSpPr>
          <p:nvPr>
            <p:ph type="title"/>
          </p:nvPr>
        </p:nvSpPr>
        <p:spPr>
          <a:xfrm>
            <a:off x="1052900" y="1413580"/>
            <a:ext cx="2256155" cy="583565"/>
          </a:xfrm>
        </p:spPr>
        <p:txBody>
          <a:bodyPr wrap="none">
            <a:spAutoFit/>
          </a:bodyPr>
          <a:p>
            <a:pPr algn="l"/>
            <a:r>
              <a:rPr lang="en-US" altLang="zh-CN" sz="3200" spc="0">
                <a:solidFill>
                  <a:srgbClr val="00FFBD"/>
                </a:solidFill>
                <a:uFillTx/>
                <a:latin typeface="Inter V" panose="02000503000000020004" charset="0"/>
                <a:cs typeface="Inter V" panose="02000503000000020004" charset="0"/>
              </a:rPr>
              <a:t>R</a:t>
            </a:r>
            <a:r>
              <a:rPr lang="zh-CN" altLang="en-US" sz="3200" spc="0">
                <a:solidFill>
                  <a:srgbClr val="00FFBD"/>
                </a:solidFill>
                <a:uFillTx/>
                <a:latin typeface="Inter V" panose="02000503000000020004" charset="0"/>
                <a:cs typeface="Inter V" panose="02000503000000020004" charset="0"/>
              </a:rPr>
              <a:t>oute map</a:t>
            </a:r>
            <a:endParaRPr lang="zh-CN" altLang="en-US" sz="3200" spc="0">
              <a:solidFill>
                <a:srgbClr val="00FFBD"/>
              </a:solidFill>
              <a:uFillTx/>
              <a:latin typeface="Inter V" panose="02000503000000020004" charset="0"/>
              <a:cs typeface="Inter V" panose="02000503000000020004" charset="0"/>
            </a:endParaRPr>
          </a:p>
        </p:txBody>
      </p:sp>
      <p:pic>
        <p:nvPicPr>
          <p:cNvPr id="100" name="图片 99"/>
          <p:cNvPicPr/>
          <p:nvPr/>
        </p:nvPicPr>
        <p:blipFill>
          <a:blip r:embed="rId5"/>
          <a:stretch>
            <a:fillRect/>
          </a:stretch>
        </p:blipFill>
        <p:spPr>
          <a:xfrm>
            <a:off x="4187825" y="697865"/>
            <a:ext cx="7452995" cy="5461635"/>
          </a:xfrm>
          <a:prstGeom prst="rect">
            <a:avLst/>
          </a:prstGeom>
          <a:noFill/>
          <a:ln w="9525">
            <a:noFill/>
          </a:ln>
        </p:spPr>
      </p:pic>
      <p:pic>
        <p:nvPicPr>
          <p:cNvPr id="10" name="图片 9" descr="Xpansion Chain (2)"/>
          <p:cNvPicPr>
            <a:picLocks noChangeAspect="1"/>
          </p:cNvPicPr>
          <p:nvPr>
            <p:custDataLst>
              <p:tags r:id="rId6"/>
            </p:custDataLst>
          </p:nvPr>
        </p:nvPicPr>
        <p:blipFill>
          <a:blip r:embed="rId7"/>
          <a:stretch>
            <a:fillRect/>
          </a:stretch>
        </p:blipFill>
        <p:spPr>
          <a:xfrm>
            <a:off x="385445" y="424180"/>
            <a:ext cx="935990" cy="288925"/>
          </a:xfrm>
          <a:prstGeom prst="rect">
            <a:avLst/>
          </a:prstGeom>
        </p:spPr>
      </p:pic>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Users\Administrator\Desktop\Xchain\27z_k0.png27z_k0"/>
          <p:cNvPicPr>
            <a:picLocks noChangeAspect="1"/>
          </p:cNvPicPr>
          <p:nvPr>
            <p:custDataLst>
              <p:tags r:id="rId1"/>
            </p:custDataLst>
          </p:nvPr>
        </p:nvPicPr>
        <p:blipFill>
          <a:blip r:embed="rId2">
            <a:alphaModFix amt="80000"/>
          </a:blip>
          <a:srcRect r="34258"/>
          <a:stretch>
            <a:fillRect/>
          </a:stretch>
        </p:blipFill>
        <p:spPr>
          <a:xfrm flipH="1">
            <a:off x="0" y="-20320"/>
            <a:ext cx="10549255" cy="6878955"/>
          </a:xfrm>
          <a:prstGeom prst="rect">
            <a:avLst/>
          </a:prstGeom>
        </p:spPr>
      </p:pic>
      <p:pic>
        <p:nvPicPr>
          <p:cNvPr id="11" name="图片 10" descr="dark-green-blue-grainy-gradient-background-black-backdrop-noise-texture-webpage-header-wide-banner"/>
          <p:cNvPicPr>
            <a:picLocks noChangeAspect="1"/>
          </p:cNvPicPr>
          <p:nvPr>
            <p:custDataLst>
              <p:tags r:id="rId3"/>
            </p:custDataLst>
          </p:nvPr>
        </p:nvPicPr>
        <p:blipFill>
          <a:blip r:embed="rId4">
            <a:alphaModFix amt="40000"/>
          </a:blip>
          <a:srcRect r="17813"/>
          <a:stretch>
            <a:fillRect/>
          </a:stretch>
        </p:blipFill>
        <p:spPr>
          <a:xfrm>
            <a:off x="0" y="-20320"/>
            <a:ext cx="12192000" cy="6858000"/>
          </a:xfrm>
          <a:prstGeom prst="rect">
            <a:avLst/>
          </a:prstGeom>
        </p:spPr>
      </p:pic>
      <p:sp>
        <p:nvSpPr>
          <p:cNvPr id="2" name="标题 1"/>
          <p:cNvSpPr>
            <a:spLocks noGrp="1"/>
          </p:cNvSpPr>
          <p:nvPr>
            <p:ph type="title"/>
          </p:nvPr>
        </p:nvSpPr>
        <p:spPr>
          <a:xfrm>
            <a:off x="865575" y="2926785"/>
            <a:ext cx="4142740" cy="583565"/>
          </a:xfrm>
        </p:spPr>
        <p:txBody>
          <a:bodyPr wrap="none">
            <a:spAutoFit/>
          </a:bodyPr>
          <a:p>
            <a:pPr algn="l"/>
            <a:r>
              <a:rPr sz="3200" spc="0">
                <a:solidFill>
                  <a:srgbClr val="00FFBD"/>
                </a:solidFill>
                <a:uFillTx/>
                <a:latin typeface="Inter V" panose="02000503000000020004" charset="0"/>
                <a:cs typeface="Inter V" panose="02000503000000020004" charset="0"/>
              </a:rPr>
              <a:t>X-CHAIN Ecosystem</a:t>
            </a:r>
            <a:endParaRPr sz="3200" spc="0">
              <a:solidFill>
                <a:srgbClr val="00FFBD"/>
              </a:solidFill>
              <a:uFillTx/>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5"/>
            </p:custDataLst>
          </p:nvPr>
        </p:nvPicPr>
        <p:blipFill>
          <a:blip r:embed="rId6"/>
          <a:stretch>
            <a:fillRect/>
          </a:stretch>
        </p:blipFill>
        <p:spPr>
          <a:xfrm>
            <a:off x="10926445" y="424180"/>
            <a:ext cx="935990" cy="288925"/>
          </a:xfrm>
          <a:prstGeom prst="rect">
            <a:avLst/>
          </a:prstGeom>
        </p:spPr>
      </p:pic>
      <p:pic>
        <p:nvPicPr>
          <p:cNvPr id="3" name="图片 2" descr="C:\Users\Administrator\Desktop\Xchain\454545454.png454545454"/>
          <p:cNvPicPr>
            <a:picLocks noChangeAspect="1"/>
          </p:cNvPicPr>
          <p:nvPr>
            <p:custDataLst>
              <p:tags r:id="rId7"/>
            </p:custDataLst>
          </p:nvPr>
        </p:nvPicPr>
        <p:blipFill>
          <a:blip r:embed="rId8"/>
          <a:srcRect/>
          <a:stretch>
            <a:fillRect/>
          </a:stretch>
        </p:blipFill>
        <p:spPr>
          <a:xfrm>
            <a:off x="6446520" y="153353"/>
            <a:ext cx="5185410" cy="6704330"/>
          </a:xfrm>
          <a:prstGeom prst="rect">
            <a:avLst/>
          </a:prstGeom>
        </p:spPr>
      </p:pic>
    </p:spTree>
    <p:custDataLst>
      <p:tags r:id="rId9"/>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aurora-black-background-overlay-northern-lights-winter-isolated-black-incredible-northern-lights-aurora-borealis-design"/>
          <p:cNvPicPr>
            <a:picLocks noChangeAspect="1"/>
          </p:cNvPicPr>
          <p:nvPr>
            <p:custDataLst>
              <p:tags r:id="rId1"/>
            </p:custDataLst>
          </p:nvPr>
        </p:nvPicPr>
        <p:blipFill>
          <a:blip r:embed="rId2">
            <a:alphaModFix amt="20000"/>
          </a:blip>
          <a:stretch>
            <a:fillRect/>
          </a:stretch>
        </p:blipFill>
        <p:spPr>
          <a:xfrm>
            <a:off x="0" y="0"/>
            <a:ext cx="12192000" cy="6858000"/>
          </a:xfrm>
          <a:prstGeom prst="rect">
            <a:avLst/>
          </a:prstGeom>
        </p:spPr>
      </p:pic>
      <p:sp>
        <p:nvSpPr>
          <p:cNvPr id="2" name="标题 1"/>
          <p:cNvSpPr>
            <a:spLocks noGrp="1"/>
          </p:cNvSpPr>
          <p:nvPr>
            <p:ph type="title"/>
          </p:nvPr>
        </p:nvSpPr>
        <p:spPr>
          <a:xfrm>
            <a:off x="513150" y="665550"/>
            <a:ext cx="2290445" cy="583565"/>
          </a:xfrm>
        </p:spPr>
        <p:txBody>
          <a:bodyPr wrap="none">
            <a:spAutoFit/>
          </a:bodyPr>
          <a:p>
            <a:pPr algn="l"/>
            <a:r>
              <a:rPr lang="zh-CN" altLang="en-US" sz="3200" spc="0">
                <a:solidFill>
                  <a:srgbClr val="03FFDA"/>
                </a:solidFill>
                <a:uFillTx/>
                <a:latin typeface="Inter V" panose="02000503000000020004" charset="0"/>
                <a:cs typeface="Inter V" panose="02000503000000020004" charset="0"/>
                <a:sym typeface="+mn-ea"/>
              </a:rPr>
              <a:t>Ecosystem</a:t>
            </a:r>
            <a:endParaRPr lang="zh-CN" altLang="en-US" sz="3200" spc="0">
              <a:solidFill>
                <a:srgbClr val="03FFDA"/>
              </a:solidFill>
              <a:uFillTx/>
              <a:latin typeface="Inter V" panose="02000503000000020004" charset="0"/>
              <a:cs typeface="Inter V" panose="02000503000000020004" charset="0"/>
              <a:sym typeface="+mn-ea"/>
            </a:endParaRPr>
          </a:p>
        </p:txBody>
      </p:sp>
      <p:sp>
        <p:nvSpPr>
          <p:cNvPr id="3" name="内容占位符 2"/>
          <p:cNvSpPr>
            <a:spLocks noGrp="1"/>
          </p:cNvSpPr>
          <p:nvPr>
            <p:ph idx="1"/>
          </p:nvPr>
        </p:nvSpPr>
        <p:spPr>
          <a:xfrm>
            <a:off x="513080" y="1402080"/>
            <a:ext cx="10968990" cy="810260"/>
          </a:xfrm>
        </p:spPr>
        <p:txBody>
          <a:bodyPr>
            <a:spAutoFit/>
          </a:bodyPr>
          <a:p>
            <a:pPr marL="0" indent="0">
              <a:buNone/>
            </a:pPr>
            <a:r>
              <a:rPr lang="zh-CN" altLang="en-US" spc="0">
                <a:solidFill>
                  <a:schemeClr val="bg1"/>
                </a:solidFill>
                <a:uFillTx/>
                <a:latin typeface="Inter V" panose="02000503000000020004" charset="0"/>
                <a:cs typeface="Inter V" panose="02000503000000020004" charset="0"/>
              </a:rPr>
              <a:t>XpansionChain</a:t>
            </a:r>
            <a:r>
              <a:rPr lang="en-US" altLang="zh-CN" spc="0">
                <a:solidFill>
                  <a:schemeClr val="bg1"/>
                </a:solidFill>
                <a:uFillTx/>
                <a:latin typeface="Inter V" panose="02000503000000020004" charset="0"/>
                <a:cs typeface="Inter V" panose="02000503000000020004" charset="0"/>
              </a:rPr>
              <a:t>’</a:t>
            </a:r>
            <a:r>
              <a:rPr lang="zh-CN" altLang="en-US" spc="0">
                <a:solidFill>
                  <a:schemeClr val="bg1"/>
                </a:solidFill>
                <a:uFillTx/>
                <a:latin typeface="Inter V" panose="02000503000000020004" charset="0"/>
                <a:cs typeface="Inter V" panose="02000503000000020004" charset="0"/>
              </a:rPr>
              <a:t>s unique architecture allows for the free flow of users, assets, and projects into the XpansionChain Ecosystem.</a:t>
            </a:r>
            <a:endParaRPr lang="zh-CN" altLang="en-US" spc="0">
              <a:solidFill>
                <a:schemeClr val="bg1"/>
              </a:solidFill>
              <a:uFillTx/>
              <a:latin typeface="Inter V" panose="02000503000000020004" charset="0"/>
              <a:cs typeface="Inter V" panose="02000503000000020004" charset="0"/>
            </a:endParaRPr>
          </a:p>
        </p:txBody>
      </p:sp>
      <p:sp>
        <p:nvSpPr>
          <p:cNvPr id="6" name="内容占位符 2"/>
          <p:cNvSpPr>
            <a:spLocks noGrp="1"/>
          </p:cNvSpPr>
          <p:nvPr/>
        </p:nvSpPr>
        <p:spPr>
          <a:xfrm>
            <a:off x="513080" y="5414010"/>
            <a:ext cx="9043670" cy="584835"/>
          </a:xfrm>
          <a:prstGeom prst="rect">
            <a:avLst/>
          </a:prstGeom>
        </p:spPr>
        <p:txBody>
          <a:bodyPr vert="horz" wrap="none" lIns="90000" tIns="46800" rIns="90000" bIns="46800" rtlCol="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zh-CN" altLang="en-US" sz="1600" spc="0">
                <a:solidFill>
                  <a:srgbClr val="FFFFFF"/>
                </a:solidFill>
                <a:uFillTx/>
                <a:latin typeface="Inter V" panose="02000503000000020004" charset="0"/>
                <a:cs typeface="Inter V" panose="02000503000000020004" charset="0"/>
              </a:rPr>
              <a:t>Deploy on XpansionChain and earn your share of $750M in transparent, on-chain incentives.</a:t>
            </a:r>
            <a:endParaRPr lang="zh-CN" altLang="en-US" sz="1600" spc="0">
              <a:solidFill>
                <a:srgbClr val="FFFFFF"/>
              </a:solidFill>
              <a:uFillTx/>
              <a:latin typeface="Inter V" panose="02000503000000020004" charset="0"/>
              <a:cs typeface="Inter V" panose="02000503000000020004" charset="0"/>
            </a:endParaRPr>
          </a:p>
          <a:p>
            <a:pPr marL="0" indent="0" algn="l">
              <a:lnSpc>
                <a:spcPct val="100000"/>
              </a:lnSpc>
              <a:spcAft>
                <a:spcPts val="0"/>
              </a:spcAft>
              <a:buNone/>
            </a:pPr>
            <a:r>
              <a:rPr lang="zh-CN" altLang="en-US" sz="1600" b="1" spc="0">
                <a:solidFill>
                  <a:srgbClr val="FFFFFF"/>
                </a:solidFill>
                <a:uFillTx/>
                <a:latin typeface="Inter V" panose="02000503000000020004" charset="0"/>
                <a:cs typeface="Inter V" panose="02000503000000020004" charset="0"/>
              </a:rPr>
              <a:t>https://xchain.trade/XpansionChain/developer-rewards.html</a:t>
            </a:r>
            <a:endParaRPr lang="zh-CN" altLang="en-US" sz="1600" b="1" spc="0">
              <a:solidFill>
                <a:srgbClr val="FFFFFF"/>
              </a:solidFill>
              <a:uFillTx/>
              <a:latin typeface="Inter V" panose="02000503000000020004" charset="0"/>
              <a:cs typeface="Inter V" panose="02000503000000020004" charset="0"/>
            </a:endParaRPr>
          </a:p>
        </p:txBody>
      </p:sp>
      <p:grpSp>
        <p:nvGrpSpPr>
          <p:cNvPr id="16" name="组合 15"/>
          <p:cNvGrpSpPr/>
          <p:nvPr/>
        </p:nvGrpSpPr>
        <p:grpSpPr>
          <a:xfrm>
            <a:off x="582295" y="2531110"/>
            <a:ext cx="10455910" cy="2501265"/>
            <a:chOff x="1117" y="3708"/>
            <a:chExt cx="20047" cy="4795"/>
          </a:xfrm>
        </p:grpSpPr>
        <p:pic>
          <p:nvPicPr>
            <p:cNvPr id="11" name="图片 10" descr="图层 1 拷贝 2"/>
            <p:cNvPicPr>
              <a:picLocks noChangeAspect="1"/>
            </p:cNvPicPr>
            <p:nvPr/>
          </p:nvPicPr>
          <p:blipFill>
            <a:blip r:embed="rId3"/>
            <a:stretch>
              <a:fillRect/>
            </a:stretch>
          </p:blipFill>
          <p:spPr>
            <a:xfrm>
              <a:off x="13441" y="3708"/>
              <a:ext cx="3615" cy="4785"/>
            </a:xfrm>
            <a:prstGeom prst="rect">
              <a:avLst/>
            </a:prstGeom>
          </p:spPr>
        </p:pic>
        <p:pic>
          <p:nvPicPr>
            <p:cNvPr id="12" name="图片 11" descr="C:\Users\Administrator\Desktop\Xchain\官网资源\图层 1 拷贝 3.png图层 1 拷贝 3"/>
            <p:cNvPicPr>
              <a:picLocks noChangeAspect="1"/>
            </p:cNvPicPr>
            <p:nvPr/>
          </p:nvPicPr>
          <p:blipFill>
            <a:blip r:embed="rId4"/>
            <a:srcRect/>
            <a:stretch>
              <a:fillRect/>
            </a:stretch>
          </p:blipFill>
          <p:spPr>
            <a:xfrm>
              <a:off x="9333" y="3708"/>
              <a:ext cx="3615" cy="4784"/>
            </a:xfrm>
            <a:prstGeom prst="rect">
              <a:avLst/>
            </a:prstGeom>
          </p:spPr>
        </p:pic>
        <p:pic>
          <p:nvPicPr>
            <p:cNvPr id="13" name="图片 12" descr="图层 1 拷贝 4"/>
            <p:cNvPicPr>
              <a:picLocks noChangeAspect="1"/>
            </p:cNvPicPr>
            <p:nvPr/>
          </p:nvPicPr>
          <p:blipFill>
            <a:blip r:embed="rId5"/>
            <a:stretch>
              <a:fillRect/>
            </a:stretch>
          </p:blipFill>
          <p:spPr>
            <a:xfrm>
              <a:off x="17549" y="3718"/>
              <a:ext cx="3615" cy="4785"/>
            </a:xfrm>
            <a:prstGeom prst="rect">
              <a:avLst/>
            </a:prstGeom>
          </p:spPr>
        </p:pic>
        <p:pic>
          <p:nvPicPr>
            <p:cNvPr id="14" name="图片 13" descr="图层 1 拷贝"/>
            <p:cNvPicPr>
              <a:picLocks noChangeAspect="1"/>
            </p:cNvPicPr>
            <p:nvPr/>
          </p:nvPicPr>
          <p:blipFill>
            <a:blip r:embed="rId6"/>
            <a:stretch>
              <a:fillRect/>
            </a:stretch>
          </p:blipFill>
          <p:spPr>
            <a:xfrm>
              <a:off x="1117" y="3708"/>
              <a:ext cx="3615" cy="4785"/>
            </a:xfrm>
            <a:prstGeom prst="rect">
              <a:avLst/>
            </a:prstGeom>
          </p:spPr>
        </p:pic>
        <p:pic>
          <p:nvPicPr>
            <p:cNvPr id="15" name="图片 14" descr="图层 1"/>
            <p:cNvPicPr>
              <a:picLocks noChangeAspect="1"/>
            </p:cNvPicPr>
            <p:nvPr/>
          </p:nvPicPr>
          <p:blipFill>
            <a:blip r:embed="rId7"/>
            <a:stretch>
              <a:fillRect/>
            </a:stretch>
          </p:blipFill>
          <p:spPr>
            <a:xfrm>
              <a:off x="5225" y="3718"/>
              <a:ext cx="3615" cy="4785"/>
            </a:xfrm>
            <a:prstGeom prst="rect">
              <a:avLst/>
            </a:prstGeom>
          </p:spPr>
        </p:pic>
      </p:grpSp>
      <p:pic>
        <p:nvPicPr>
          <p:cNvPr id="17" name="图片 16" descr="Xpansion Chain (2)"/>
          <p:cNvPicPr>
            <a:picLocks noChangeAspect="1"/>
          </p:cNvPicPr>
          <p:nvPr>
            <p:custDataLst>
              <p:tags r:id="rId8"/>
            </p:custDataLst>
          </p:nvPr>
        </p:nvPicPr>
        <p:blipFill>
          <a:blip r:embed="rId9"/>
          <a:stretch>
            <a:fillRect/>
          </a:stretch>
        </p:blipFill>
        <p:spPr>
          <a:xfrm>
            <a:off x="10926445" y="424180"/>
            <a:ext cx="935990" cy="288925"/>
          </a:xfrm>
          <a:prstGeom prst="rect">
            <a:avLst/>
          </a:prstGeom>
        </p:spPr>
      </p:pic>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aurora-black-background-overlay-northern-lights-winter-isolated-black-incredible-northern-lights-aurora-borealis-design"/>
          <p:cNvPicPr>
            <a:picLocks noChangeAspect="1"/>
          </p:cNvPicPr>
          <p:nvPr/>
        </p:nvPicPr>
        <p:blipFill>
          <a:blip r:embed="rId1">
            <a:alphaModFix amt="40000"/>
          </a:blip>
          <a:stretch>
            <a:fillRect/>
          </a:stretch>
        </p:blipFill>
        <p:spPr>
          <a:xfrm>
            <a:off x="0" y="0"/>
            <a:ext cx="12077700" cy="6858000"/>
          </a:xfrm>
          <a:prstGeom prst="rect">
            <a:avLst/>
          </a:prstGeom>
        </p:spPr>
      </p:pic>
      <p:pic>
        <p:nvPicPr>
          <p:cNvPr id="11" name="图片 10" descr="3d-illustration-glossy-green-simple-luxury-modern-background-abstract_pixian"/>
          <p:cNvPicPr>
            <a:picLocks noChangeAspect="1"/>
          </p:cNvPicPr>
          <p:nvPr/>
        </p:nvPicPr>
        <p:blipFill>
          <a:blip r:embed="rId2"/>
          <a:stretch>
            <a:fillRect/>
          </a:stretch>
        </p:blipFill>
        <p:spPr>
          <a:xfrm rot="5400000">
            <a:off x="-394335" y="1199515"/>
            <a:ext cx="6052820" cy="5264150"/>
          </a:xfrm>
          <a:prstGeom prst="rect">
            <a:avLst/>
          </a:prstGeom>
        </p:spPr>
      </p:pic>
      <p:sp>
        <p:nvSpPr>
          <p:cNvPr id="2" name="标题 1"/>
          <p:cNvSpPr>
            <a:spLocks noGrp="1"/>
          </p:cNvSpPr>
          <p:nvPr>
            <p:ph type="title"/>
          </p:nvPr>
        </p:nvSpPr>
        <p:spPr>
          <a:xfrm>
            <a:off x="824300" y="713175"/>
            <a:ext cx="2000885" cy="1076325"/>
          </a:xfrm>
        </p:spPr>
        <p:txBody>
          <a:bodyPr wrap="none">
            <a:spAutoFit/>
          </a:bodyPr>
          <a:p>
            <a:pPr algn="l"/>
            <a:r>
              <a:rPr lang="zh-CN" altLang="en-US" sz="3200" spc="0">
                <a:solidFill>
                  <a:srgbClr val="00FFBD"/>
                </a:solidFill>
                <a:uFillTx/>
                <a:latin typeface="Inter V" panose="02000503000000020004" charset="0"/>
                <a:cs typeface="Inter V" panose="02000503000000020004" charset="0"/>
              </a:rPr>
              <a:t>Product </a:t>
            </a:r>
            <a:br>
              <a:rPr lang="zh-CN" altLang="en-US" sz="3200" spc="0">
                <a:solidFill>
                  <a:srgbClr val="00FFBD"/>
                </a:solidFill>
                <a:uFillTx/>
                <a:latin typeface="Inter V" panose="02000503000000020004" charset="0"/>
                <a:cs typeface="Inter V" panose="02000503000000020004" charset="0"/>
              </a:rPr>
            </a:br>
            <a:r>
              <a:rPr lang="zh-CN" altLang="en-US" sz="3200" spc="0">
                <a:solidFill>
                  <a:srgbClr val="00FFBD"/>
                </a:solidFill>
                <a:uFillTx/>
                <a:latin typeface="Inter V" panose="02000503000000020004" charset="0"/>
                <a:cs typeface="Inter V" panose="02000503000000020004" charset="0"/>
              </a:rPr>
              <a:t>Roadmap</a:t>
            </a:r>
            <a:endParaRPr lang="zh-CN" altLang="en-US" sz="3200" spc="0">
              <a:solidFill>
                <a:srgbClr val="00FFBD"/>
              </a:solidFill>
              <a:uFillTx/>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pic>
        <p:nvPicPr>
          <p:cNvPr id="4" name="图片 3" descr="C:\Users\Administrator\Desktop\Xchain\4545454444.png4545454444"/>
          <p:cNvPicPr>
            <a:picLocks noChangeAspect="1"/>
          </p:cNvPicPr>
          <p:nvPr>
            <p:custDataLst>
              <p:tags r:id="rId5"/>
            </p:custDataLst>
          </p:nvPr>
        </p:nvPicPr>
        <p:blipFill>
          <a:blip r:embed="rId6"/>
          <a:srcRect/>
          <a:stretch>
            <a:fillRect/>
          </a:stretch>
        </p:blipFill>
        <p:spPr>
          <a:xfrm>
            <a:off x="3599180" y="1601153"/>
            <a:ext cx="7780020" cy="4203065"/>
          </a:xfrm>
          <a:prstGeom prst="roundRect">
            <a:avLst>
              <a:gd name="adj" fmla="val 7525"/>
            </a:avLst>
          </a:prstGeom>
        </p:spPr>
      </p:pic>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neon-green-black-soft-gradient-background"/>
          <p:cNvPicPr>
            <a:picLocks noChangeAspect="1"/>
          </p:cNvPicPr>
          <p:nvPr/>
        </p:nvPicPr>
        <p:blipFill>
          <a:blip r:embed="rId1">
            <a:alphaModFix amt="20000"/>
          </a:blip>
          <a:stretch>
            <a:fillRect/>
          </a:stretch>
        </p:blipFill>
        <p:spPr>
          <a:xfrm>
            <a:off x="0" y="0"/>
            <a:ext cx="12185015" cy="6858000"/>
          </a:xfrm>
          <a:prstGeom prst="rect">
            <a:avLst/>
          </a:prstGeom>
        </p:spPr>
      </p:pic>
      <p:pic>
        <p:nvPicPr>
          <p:cNvPr id="4" name="图片 3" descr="metal-design-aluminum-abstract-silver-metal-background-steel-texture"/>
          <p:cNvPicPr>
            <a:picLocks noChangeAspect="1"/>
          </p:cNvPicPr>
          <p:nvPr/>
        </p:nvPicPr>
        <p:blipFill>
          <a:blip r:embed="rId2"/>
          <a:stretch>
            <a:fillRect/>
          </a:stretch>
        </p:blipFill>
        <p:spPr>
          <a:xfrm>
            <a:off x="-62230" y="2364105"/>
            <a:ext cx="12247245" cy="5705475"/>
          </a:xfrm>
          <a:prstGeom prst="rect">
            <a:avLst/>
          </a:prstGeom>
        </p:spPr>
      </p:pic>
      <p:sp>
        <p:nvSpPr>
          <p:cNvPr id="2" name="标题 1"/>
          <p:cNvSpPr>
            <a:spLocks noGrp="1"/>
          </p:cNvSpPr>
          <p:nvPr>
            <p:ph type="title"/>
          </p:nvPr>
        </p:nvSpPr>
        <p:spPr>
          <a:xfrm>
            <a:off x="608400" y="755085"/>
            <a:ext cx="4641850" cy="583565"/>
          </a:xfrm>
        </p:spPr>
        <p:txBody>
          <a:bodyPr wrap="none">
            <a:spAutoFit/>
          </a:bodyPr>
          <a:p>
            <a:pPr>
              <a:lnSpc>
                <a:spcPct val="100000"/>
              </a:lnSpc>
              <a:spcAft>
                <a:spcPts val="0"/>
              </a:spcAft>
            </a:pPr>
            <a:r>
              <a:rPr lang="zh-CN" altLang="en-US" sz="3200" spc="0">
                <a:solidFill>
                  <a:srgbClr val="00FFBD"/>
                </a:solidFill>
                <a:latin typeface="Inter V" panose="02000503000000020004" charset="0"/>
                <a:cs typeface="Inter V" panose="02000503000000020004" charset="0"/>
                <a:sym typeface="+mn-ea"/>
              </a:rPr>
              <a:t>Freedom is our mission</a:t>
            </a:r>
            <a:endParaRPr lang="zh-CN" altLang="en-US" sz="3200" spc="0">
              <a:solidFill>
                <a:srgbClr val="00FFBD"/>
              </a:solidFill>
              <a:latin typeface="Inter V" panose="02000503000000020004" charset="0"/>
              <a:cs typeface="Inter V" panose="02000503000000020004" charset="0"/>
              <a:sym typeface="+mn-ea"/>
            </a:endParaRPr>
          </a:p>
        </p:txBody>
      </p:sp>
      <p:sp>
        <p:nvSpPr>
          <p:cNvPr id="3" name="内容占位符 2"/>
          <p:cNvSpPr>
            <a:spLocks noGrp="1"/>
          </p:cNvSpPr>
          <p:nvPr>
            <p:ph idx="1"/>
          </p:nvPr>
        </p:nvSpPr>
        <p:spPr>
          <a:xfrm>
            <a:off x="608330" y="1727200"/>
            <a:ext cx="10773410" cy="2306955"/>
          </a:xfrm>
        </p:spPr>
        <p:txBody>
          <a:bodyPr wrap="square">
            <a:spAutoFit/>
          </a:bodyPr>
          <a:p>
            <a:pPr>
              <a:lnSpc>
                <a:spcPct val="100000"/>
              </a:lnSpc>
              <a:spcAft>
                <a:spcPts val="0"/>
              </a:spcAft>
            </a:pPr>
            <a:r>
              <a:rPr lang="zh-CN" altLang="en-US" sz="1600" spc="0">
                <a:solidFill>
                  <a:schemeClr val="bg1"/>
                </a:solidFill>
                <a:latin typeface="Inter V" panose="02000503000000020004" charset="0"/>
                <a:cs typeface="Inter V" panose="02000503000000020004" charset="0"/>
              </a:rPr>
              <a:t>XpansionChain</a:t>
            </a:r>
            <a:r>
              <a:rPr lang="en-US" altLang="zh-CN" sz="1600" spc="0">
                <a:solidFill>
                  <a:schemeClr val="bg1"/>
                </a:solidFill>
                <a:latin typeface="Inter V" panose="02000503000000020004" charset="0"/>
                <a:cs typeface="Inter V" panose="02000503000000020004" charset="0"/>
              </a:rPr>
              <a:t> </a:t>
            </a:r>
            <a:r>
              <a:rPr lang="zh-CN" altLang="en-US" sz="1600" spc="0">
                <a:solidFill>
                  <a:schemeClr val="bg1"/>
                </a:solidFill>
                <a:latin typeface="Inter V" panose="02000503000000020004" charset="0"/>
                <a:cs typeface="Inter V" panose="02000503000000020004" charset="0"/>
              </a:rPr>
              <a:t>is the layer 2 protocol that scales Ethereum's security and values through zero-knowledge cryptography. We believe that the single most impactful way we can make this world better is by increasing people’s freedom, and today, freedom relies on cryptography.</a:t>
            </a:r>
            <a:endParaRPr lang="zh-CN" altLang="en-US" sz="1600" spc="0">
              <a:solidFill>
                <a:schemeClr val="bg1"/>
              </a:solidFill>
              <a:latin typeface="Inter V" panose="02000503000000020004" charset="0"/>
              <a:cs typeface="Inter V" panose="02000503000000020004" charset="0"/>
            </a:endParaRPr>
          </a:p>
          <a:p>
            <a:pPr>
              <a:lnSpc>
                <a:spcPct val="100000"/>
              </a:lnSpc>
              <a:spcAft>
                <a:spcPts val="0"/>
              </a:spcAft>
            </a:pPr>
            <a:endParaRPr lang="zh-CN" altLang="en-US" sz="1600" spc="0">
              <a:solidFill>
                <a:schemeClr val="bg1"/>
              </a:solidFill>
              <a:latin typeface="Inter V" panose="02000503000000020004" charset="0"/>
              <a:cs typeface="Inter V" panose="02000503000000020004" charset="0"/>
            </a:endParaRPr>
          </a:p>
          <a:p>
            <a:pPr>
              <a:lnSpc>
                <a:spcPct val="100000"/>
              </a:lnSpc>
              <a:spcAft>
                <a:spcPts val="0"/>
              </a:spcAft>
            </a:pPr>
            <a:r>
              <a:rPr lang="zh-CN" altLang="en-US" sz="1600" spc="0">
                <a:solidFill>
                  <a:schemeClr val="bg1"/>
                </a:solidFill>
                <a:latin typeface="Inter V" panose="02000503000000020004" charset="0"/>
                <a:cs typeface="Inter V" panose="02000503000000020004" charset="0"/>
              </a:rPr>
              <a:t>The mission of XpansionChain is to accelerate the mass adoption of crypto for personal sovereignty.</a:t>
            </a:r>
            <a:endParaRPr lang="zh-CN" altLang="en-US" sz="1600" spc="0">
              <a:solidFill>
                <a:schemeClr val="bg1"/>
              </a:solidFill>
              <a:latin typeface="Inter V" panose="02000503000000020004" charset="0"/>
              <a:cs typeface="Inter V" panose="02000503000000020004" charset="0"/>
            </a:endParaRPr>
          </a:p>
          <a:p>
            <a:pPr>
              <a:lnSpc>
                <a:spcPct val="100000"/>
              </a:lnSpc>
              <a:spcAft>
                <a:spcPts val="0"/>
              </a:spcAft>
            </a:pPr>
            <a:endParaRPr lang="zh-CN" altLang="en-US" sz="1600" spc="0">
              <a:solidFill>
                <a:schemeClr val="bg1"/>
              </a:solidFill>
              <a:latin typeface="Inter V" panose="02000503000000020004" charset="0"/>
              <a:cs typeface="Inter V" panose="02000503000000020004" charset="0"/>
            </a:endParaRPr>
          </a:p>
          <a:p>
            <a:pPr>
              <a:lnSpc>
                <a:spcPct val="100000"/>
              </a:lnSpc>
              <a:spcAft>
                <a:spcPts val="0"/>
              </a:spcAft>
            </a:pPr>
            <a:r>
              <a:rPr lang="zh-CN" altLang="en-US" sz="1600" spc="0">
                <a:solidFill>
                  <a:schemeClr val="bg1"/>
                </a:solidFill>
                <a:latin typeface="Inter V" panose="02000503000000020004" charset="0"/>
                <a:cs typeface="Inter V" panose="02000503000000020004" charset="0"/>
              </a:rPr>
              <a:t>Ethereum is the most decentralized blockchain, capable of bringing sovereignty to billions of people. XpansionChain</a:t>
            </a:r>
            <a:r>
              <a:rPr lang="en-US" altLang="zh-CN" sz="1600" spc="0">
                <a:solidFill>
                  <a:schemeClr val="bg1"/>
                </a:solidFill>
                <a:latin typeface="Inter V" panose="02000503000000020004" charset="0"/>
                <a:cs typeface="Inter V" panose="02000503000000020004" charset="0"/>
              </a:rPr>
              <a:t> </a:t>
            </a:r>
            <a:r>
              <a:rPr lang="zh-CN" altLang="en-US" sz="1600" spc="0">
                <a:solidFill>
                  <a:schemeClr val="bg1"/>
                </a:solidFill>
                <a:latin typeface="Inter V" panose="02000503000000020004" charset="0"/>
                <a:cs typeface="Inter V" panose="02000503000000020004" charset="0"/>
              </a:rPr>
              <a:t>scales Ethereum’s security and its values of trustlessness, permissionless access, censorship resistance, resiliency through decentralization and community ownership.</a:t>
            </a:r>
            <a:endParaRPr lang="zh-CN" altLang="en-US" sz="1600" spc="0">
              <a:solidFill>
                <a:schemeClr val="bg1"/>
              </a:solidFill>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Administrator\Desktop\Xchain\a400a3151600025.630efc3516b8f.pnga400a3151600025.630efc3516b8f"/>
          <p:cNvPicPr>
            <a:picLocks noChangeAspect="1"/>
          </p:cNvPicPr>
          <p:nvPr/>
        </p:nvPicPr>
        <p:blipFill>
          <a:blip r:embed="rId1"/>
          <a:srcRect l="19752" r="4277"/>
          <a:stretch>
            <a:fillRect/>
          </a:stretch>
        </p:blipFill>
        <p:spPr>
          <a:xfrm>
            <a:off x="0" y="-635"/>
            <a:ext cx="12192000" cy="6858635"/>
          </a:xfrm>
          <a:prstGeom prst="rect">
            <a:avLst/>
          </a:prstGeom>
        </p:spPr>
      </p:pic>
      <p:sp>
        <p:nvSpPr>
          <p:cNvPr id="2" name="标题 1"/>
          <p:cNvSpPr>
            <a:spLocks noGrp="1"/>
          </p:cNvSpPr>
          <p:nvPr>
            <p:custDataLst>
              <p:tags r:id="rId2"/>
            </p:custDataLst>
          </p:nvPr>
        </p:nvSpPr>
        <p:spPr>
          <a:xfrm>
            <a:off x="1372940" y="2118430"/>
            <a:ext cx="3780155" cy="2122805"/>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00000"/>
              </a:lnSpc>
              <a:spcAft>
                <a:spcPts val="0"/>
              </a:spcAft>
            </a:pPr>
            <a:r>
              <a:rPr lang="zh-CN" altLang="en-US" sz="4400" spc="0">
                <a:solidFill>
                  <a:srgbClr val="00FFBD"/>
                </a:solidFill>
                <a:latin typeface="Inter V" panose="02000503000000020004" charset="0"/>
                <a:cs typeface="Inter V" panose="02000503000000020004" charset="0"/>
                <a:sym typeface="+mn-ea"/>
              </a:rPr>
              <a:t>Development</a:t>
            </a:r>
            <a:endParaRPr lang="zh-CN" altLang="en-US" sz="4400" spc="0">
              <a:solidFill>
                <a:srgbClr val="00FFBD"/>
              </a:solidFill>
              <a:latin typeface="Inter V" panose="02000503000000020004" charset="0"/>
              <a:cs typeface="Inter V" panose="02000503000000020004" charset="0"/>
              <a:sym typeface="+mn-ea"/>
            </a:endParaRPr>
          </a:p>
          <a:p>
            <a:pPr algn="l">
              <a:lnSpc>
                <a:spcPct val="100000"/>
              </a:lnSpc>
              <a:spcAft>
                <a:spcPts val="0"/>
              </a:spcAft>
            </a:pPr>
            <a:r>
              <a:rPr lang="zh-CN" altLang="en-US" sz="4400" spc="0">
                <a:solidFill>
                  <a:srgbClr val="00FFBD"/>
                </a:solidFill>
                <a:latin typeface="Inter V" panose="02000503000000020004" charset="0"/>
                <a:cs typeface="Inter V" panose="02000503000000020004" charset="0"/>
                <a:sym typeface="+mn-ea"/>
              </a:rPr>
              <a:t>Bottlenecks  </a:t>
            </a:r>
            <a:endParaRPr lang="zh-CN" altLang="en-US" sz="4400" spc="0">
              <a:solidFill>
                <a:srgbClr val="00FFBD"/>
              </a:solidFill>
              <a:latin typeface="Inter V" panose="02000503000000020004" charset="0"/>
              <a:cs typeface="Inter V" panose="02000503000000020004" charset="0"/>
              <a:sym typeface="+mn-ea"/>
            </a:endParaRPr>
          </a:p>
          <a:p>
            <a:pPr algn="l">
              <a:lnSpc>
                <a:spcPct val="100000"/>
              </a:lnSpc>
              <a:spcAft>
                <a:spcPts val="0"/>
              </a:spcAft>
            </a:pPr>
            <a:r>
              <a:rPr lang="zh-CN" altLang="en-US" sz="4400" spc="0">
                <a:solidFill>
                  <a:srgbClr val="00FFBD"/>
                </a:solidFill>
                <a:latin typeface="Inter V" panose="02000503000000020004" charset="0"/>
                <a:cs typeface="Inter V" panose="02000503000000020004" charset="0"/>
                <a:sym typeface="+mn-ea"/>
              </a:rPr>
              <a:t>Opportunities</a:t>
            </a:r>
            <a:endParaRPr lang="zh-CN" altLang="en-US" sz="4400" spc="0">
              <a:solidFill>
                <a:srgbClr val="00FFBD"/>
              </a:solidFill>
              <a:latin typeface="Inter V" panose="02000503000000020004" charset="0"/>
              <a:cs typeface="Inter V" panose="02000503000000020004" charset="0"/>
              <a:sym typeface="+mn-ea"/>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p:pic>
        <p:nvPicPr>
          <p:cNvPr id="11" name="图片 10" descr="764"/>
          <p:cNvPicPr>
            <a:picLocks noChangeAspect="1"/>
          </p:cNvPicPr>
          <p:nvPr>
            <p:custDataLst>
              <p:tags r:id="rId1"/>
            </p:custDataLst>
          </p:nvPr>
        </p:nvPicPr>
        <p:blipFill>
          <a:blip r:embed="rId2">
            <a:alphaModFix amt="20000"/>
          </a:blip>
          <a:stretch>
            <a:fillRect/>
          </a:stretch>
        </p:blipFill>
        <p:spPr>
          <a:xfrm>
            <a:off x="-12700" y="0"/>
            <a:ext cx="12822555" cy="6934200"/>
          </a:xfrm>
          <a:prstGeom prst="rect">
            <a:avLst/>
          </a:prstGeom>
        </p:spPr>
      </p:pic>
      <p:sp>
        <p:nvSpPr>
          <p:cNvPr id="6" name="标题 1"/>
          <p:cNvSpPr>
            <a:spLocks noGrp="1"/>
          </p:cNvSpPr>
          <p:nvPr>
            <p:custDataLst>
              <p:tags r:id="rId3"/>
            </p:custDataLst>
          </p:nvPr>
        </p:nvSpPr>
        <p:spPr>
          <a:xfrm>
            <a:off x="709365" y="1326585"/>
            <a:ext cx="1765935" cy="583565"/>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00000"/>
              </a:lnSpc>
              <a:spcAft>
                <a:spcPts val="0"/>
              </a:spcAft>
            </a:pPr>
            <a:r>
              <a:rPr lang="en-US" altLang="zh-CN" sz="3200" spc="0">
                <a:solidFill>
                  <a:srgbClr val="00FFBD"/>
                </a:solidFill>
                <a:latin typeface="Inter V" panose="02000503000000020004" charset="0"/>
                <a:cs typeface="Inter V" panose="02000503000000020004" charset="0"/>
                <a:sym typeface="+mn-ea"/>
              </a:rPr>
              <a:t>D</a:t>
            </a:r>
            <a:r>
              <a:rPr lang="zh-CN" altLang="en-US" sz="3200" spc="0">
                <a:solidFill>
                  <a:srgbClr val="00FFBD"/>
                </a:solidFill>
                <a:latin typeface="Inter V" panose="02000503000000020004" charset="0"/>
                <a:cs typeface="Inter V" panose="02000503000000020004" charset="0"/>
                <a:sym typeface="+mn-ea"/>
              </a:rPr>
              <a:t>evelop</a:t>
            </a:r>
            <a:endParaRPr lang="zh-CN" altLang="en-US" sz="3200" spc="0">
              <a:solidFill>
                <a:srgbClr val="00FFBD"/>
              </a:solidFill>
              <a:latin typeface="Inter V" panose="02000503000000020004" charset="0"/>
              <a:cs typeface="Inter V" panose="02000503000000020004" charset="0"/>
              <a:sym typeface="+mn-ea"/>
            </a:endParaRPr>
          </a:p>
        </p:txBody>
      </p:sp>
      <p:pic>
        <p:nvPicPr>
          <p:cNvPr id="9" name="图片 8" descr="图层 0"/>
          <p:cNvPicPr>
            <a:picLocks noChangeAspect="1"/>
          </p:cNvPicPr>
          <p:nvPr/>
        </p:nvPicPr>
        <p:blipFill>
          <a:blip r:embed="rId4"/>
          <a:srcRect t="7269" b="3519"/>
          <a:stretch>
            <a:fillRect/>
          </a:stretch>
        </p:blipFill>
        <p:spPr>
          <a:xfrm>
            <a:off x="4921885" y="0"/>
            <a:ext cx="7887970" cy="6858000"/>
          </a:xfrm>
          <a:prstGeom prst="rect">
            <a:avLst/>
          </a:prstGeom>
        </p:spPr>
      </p:pic>
      <p:sp>
        <p:nvSpPr>
          <p:cNvPr id="8" name="矩形 7"/>
          <p:cNvSpPr/>
          <p:nvPr/>
        </p:nvSpPr>
        <p:spPr>
          <a:xfrm>
            <a:off x="-12700" y="2256155"/>
            <a:ext cx="6241415" cy="2985135"/>
          </a:xfrm>
          <a:prstGeom prst="rect">
            <a:avLst/>
          </a:prstGeom>
          <a:solidFill>
            <a:srgbClr val="00FFB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内容占位符 2"/>
          <p:cNvSpPr>
            <a:spLocks noGrp="1"/>
          </p:cNvSpPr>
          <p:nvPr>
            <p:custDataLst>
              <p:tags r:id="rId5"/>
            </p:custDataLst>
          </p:nvPr>
        </p:nvSpPr>
        <p:spPr>
          <a:xfrm>
            <a:off x="709295" y="2578100"/>
            <a:ext cx="4939030" cy="230695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0"/>
              </a:spcAft>
              <a:buNone/>
            </a:pPr>
            <a:r>
              <a:rPr sz="1600" spc="0">
                <a:solidFill>
                  <a:schemeClr val="bg1"/>
                </a:solidFill>
                <a:latin typeface="Inter V" panose="02000503000000020004" charset="0"/>
                <a:cs typeface="Inter V" panose="02000503000000020004" charset="0"/>
              </a:rPr>
              <a:t>In December 2022, the XpansionChain test network will be launched. In just half a year, </a:t>
            </a:r>
            <a:r>
              <a:rPr sz="1600" b="1" spc="0">
                <a:solidFill>
                  <a:schemeClr val="bg1"/>
                </a:solidFill>
                <a:latin typeface="Inter V" panose="02000503000000020004" charset="0"/>
                <a:cs typeface="Inter V" panose="02000503000000020004" charset="0"/>
              </a:rPr>
              <a:t>120+ Dapps</a:t>
            </a:r>
            <a:r>
              <a:rPr sz="1600" spc="0">
                <a:solidFill>
                  <a:schemeClr val="bg1"/>
                </a:solidFill>
                <a:latin typeface="Inter V" panose="02000503000000020004" charset="0"/>
                <a:cs typeface="Inter V" panose="02000503000000020004" charset="0"/>
              </a:rPr>
              <a:t> have been tested on the test network, becoming the Layer 2 project with the most B-side applications in the response and deployment project ecosystem. </a:t>
            </a:r>
            <a:endParaRPr sz="1600" spc="0">
              <a:solidFill>
                <a:schemeClr val="bg1"/>
              </a:solidFill>
              <a:latin typeface="Inter V" panose="02000503000000020004" charset="0"/>
              <a:cs typeface="Inter V" panose="02000503000000020004" charset="0"/>
            </a:endParaRPr>
          </a:p>
          <a:p>
            <a:pPr marL="0" indent="0">
              <a:lnSpc>
                <a:spcPct val="100000"/>
              </a:lnSpc>
              <a:spcAft>
                <a:spcPts val="0"/>
              </a:spcAft>
              <a:buNone/>
            </a:pPr>
            <a:endParaRPr sz="1600" spc="0">
              <a:solidFill>
                <a:schemeClr val="bg1"/>
              </a:solidFill>
              <a:latin typeface="Inter V" panose="02000503000000020004" charset="0"/>
              <a:cs typeface="Inter V" panose="02000503000000020004" charset="0"/>
            </a:endParaRPr>
          </a:p>
          <a:p>
            <a:pPr marL="0" indent="0">
              <a:lnSpc>
                <a:spcPct val="100000"/>
              </a:lnSpc>
              <a:spcAft>
                <a:spcPts val="0"/>
              </a:spcAft>
              <a:buNone/>
            </a:pPr>
            <a:r>
              <a:rPr sz="1600" spc="0">
                <a:solidFill>
                  <a:schemeClr val="bg1"/>
                </a:solidFill>
                <a:latin typeface="Inter V" panose="02000503000000020004" charset="0"/>
                <a:cs typeface="Inter V" panose="02000503000000020004" charset="0"/>
              </a:rPr>
              <a:t>The TVL of the XpansionChain deployment project has exceeded </a:t>
            </a:r>
            <a:r>
              <a:rPr sz="1600" b="1" spc="0">
                <a:solidFill>
                  <a:schemeClr val="bg1"/>
                </a:solidFill>
                <a:latin typeface="Inter V" panose="02000503000000020004" charset="0"/>
                <a:cs typeface="Inter V" panose="02000503000000020004" charset="0"/>
              </a:rPr>
              <a:t>500 million US dollars </a:t>
            </a:r>
            <a:r>
              <a:rPr sz="1600" spc="0">
                <a:solidFill>
                  <a:schemeClr val="bg1"/>
                </a:solidFill>
                <a:latin typeface="Inter V" panose="02000503000000020004" charset="0"/>
                <a:cs typeface="Inter V" panose="02000503000000020004" charset="0"/>
              </a:rPr>
              <a:t>.</a:t>
            </a:r>
            <a:endParaRPr sz="1600" spc="0">
              <a:solidFill>
                <a:schemeClr val="bg1"/>
              </a:solidFill>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6"/>
            </p:custDataLst>
          </p:nvPr>
        </p:nvPicPr>
        <p:blipFill>
          <a:blip r:embed="rId7"/>
          <a:stretch>
            <a:fillRect/>
          </a:stretch>
        </p:blipFill>
        <p:spPr>
          <a:xfrm>
            <a:off x="10926445" y="424180"/>
            <a:ext cx="935990" cy="288925"/>
          </a:xfrm>
          <a:prstGeom prst="rect">
            <a:avLst/>
          </a:prstGeom>
        </p:spPr>
      </p:pic>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aurora-black-background-overlay-northern-lights-winter-isolated-black-incredible-northern-lights-aurora-borealis-design"/>
          <p:cNvPicPr>
            <a:picLocks noChangeAspect="1"/>
          </p:cNvPicPr>
          <p:nvPr>
            <p:custDataLst>
              <p:tags r:id="rId1"/>
            </p:custDataLst>
          </p:nvPr>
        </p:nvPicPr>
        <p:blipFill>
          <a:blip r:embed="rId2">
            <a:alphaModFix amt="20000"/>
          </a:blip>
          <a:stretch>
            <a:fillRect/>
          </a:stretch>
        </p:blipFill>
        <p:spPr>
          <a:xfrm>
            <a:off x="0" y="0"/>
            <a:ext cx="12077700" cy="6858000"/>
          </a:xfrm>
          <a:prstGeom prst="rect">
            <a:avLst/>
          </a:prstGeom>
        </p:spPr>
      </p:pic>
      <p:pic>
        <p:nvPicPr>
          <p:cNvPr id="5" name="图片 4" descr="black-glass-ball-with-cracked-piece-glass-middle"/>
          <p:cNvPicPr>
            <a:picLocks noChangeAspect="1"/>
          </p:cNvPicPr>
          <p:nvPr/>
        </p:nvPicPr>
        <p:blipFill>
          <a:blip r:embed="rId3"/>
          <a:stretch>
            <a:fillRect/>
          </a:stretch>
        </p:blipFill>
        <p:spPr>
          <a:xfrm>
            <a:off x="7302500" y="1569085"/>
            <a:ext cx="4378325" cy="4378325"/>
          </a:xfrm>
          <a:prstGeom prst="roundRect">
            <a:avLst>
              <a:gd name="adj" fmla="val 5930"/>
            </a:avLst>
          </a:prstGeom>
        </p:spPr>
      </p:pic>
      <p:sp>
        <p:nvSpPr>
          <p:cNvPr id="6" name="标题 1"/>
          <p:cNvSpPr>
            <a:spLocks noGrp="1"/>
          </p:cNvSpPr>
          <p:nvPr>
            <p:custDataLst>
              <p:tags r:id="rId4"/>
            </p:custDataLst>
          </p:nvPr>
        </p:nvSpPr>
        <p:spPr>
          <a:xfrm>
            <a:off x="531565" y="642055"/>
            <a:ext cx="2480945" cy="583565"/>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00000"/>
              </a:lnSpc>
              <a:spcAft>
                <a:spcPts val="0"/>
              </a:spcAft>
            </a:pPr>
            <a:r>
              <a:rPr lang="en-US" sz="3200" spc="0">
                <a:solidFill>
                  <a:srgbClr val="00FFBD"/>
                </a:solidFill>
                <a:latin typeface="Inter V" panose="02000503000000020004" charset="0"/>
                <a:cs typeface="Inter V" panose="02000503000000020004" charset="0"/>
                <a:sym typeface="+mn-ea"/>
              </a:rPr>
              <a:t>O</a:t>
            </a:r>
            <a:r>
              <a:rPr sz="3200" spc="0">
                <a:solidFill>
                  <a:srgbClr val="00FFBD"/>
                </a:solidFill>
                <a:latin typeface="Inter V" panose="02000503000000020004" charset="0"/>
                <a:cs typeface="Inter V" panose="02000503000000020004" charset="0"/>
                <a:sym typeface="+mn-ea"/>
              </a:rPr>
              <a:t>pportunity</a:t>
            </a:r>
            <a:endParaRPr sz="3200" spc="0">
              <a:solidFill>
                <a:srgbClr val="00FFBD"/>
              </a:solidFill>
              <a:latin typeface="Inter V" panose="02000503000000020004" charset="0"/>
              <a:cs typeface="Inter V" panose="02000503000000020004" charset="0"/>
              <a:sym typeface="+mn-ea"/>
            </a:endParaRPr>
          </a:p>
        </p:txBody>
      </p:sp>
      <p:sp>
        <p:nvSpPr>
          <p:cNvPr id="4" name="内容占位符 2"/>
          <p:cNvSpPr>
            <a:spLocks noGrp="1"/>
          </p:cNvSpPr>
          <p:nvPr>
            <p:custDataLst>
              <p:tags r:id="rId5"/>
            </p:custDataLst>
          </p:nvPr>
        </p:nvSpPr>
        <p:spPr>
          <a:xfrm>
            <a:off x="404495" y="1691640"/>
            <a:ext cx="6772275" cy="418465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sz="1400" spc="0">
                <a:solidFill>
                  <a:schemeClr val="bg1"/>
                </a:solidFill>
                <a:uFillTx/>
                <a:latin typeface="Inter V" panose="02000503000000020004" charset="0"/>
                <a:cs typeface="Inter V" panose="02000503000000020004" charset="0"/>
                <a:sym typeface="+mn-ea"/>
              </a:rPr>
              <a:t>With the rapid development of WEB3.0, the performance of Ethereum and the high transaction fee have seriously restricted the innovation speed of applications. XpansionChain is compatible with the convenience provided by Ethereum EVM for the rapid deployment of applications. At the same time, the highly adaptable streaming payment service is undoubtedly the best solution, which has driven the demand from other ecosystems to provide streaming payments for more public chains and even cross-chains. Service is the next milestone of XpansionChain</a:t>
            </a:r>
            <a:endParaRPr sz="1400" spc="0">
              <a:solidFill>
                <a:schemeClr val="bg1"/>
              </a:solidFill>
              <a:uFillTx/>
              <a:latin typeface="Inter V" panose="02000503000000020004" charset="0"/>
              <a:cs typeface="Inter V" panose="02000503000000020004" charset="0"/>
              <a:sym typeface="+mn-ea"/>
            </a:endParaRPr>
          </a:p>
          <a:p>
            <a:pPr>
              <a:lnSpc>
                <a:spcPct val="100000"/>
              </a:lnSpc>
              <a:spcAft>
                <a:spcPts val="0"/>
              </a:spcAft>
            </a:pPr>
            <a:endParaRPr sz="1400" spc="0">
              <a:solidFill>
                <a:schemeClr val="bg1"/>
              </a:solidFill>
              <a:uFillTx/>
              <a:latin typeface="Inter V" panose="02000503000000020004" charset="0"/>
              <a:cs typeface="Inter V" panose="02000503000000020004" charset="0"/>
              <a:sym typeface="+mn-ea"/>
            </a:endParaRPr>
          </a:p>
          <a:p>
            <a:pPr>
              <a:lnSpc>
                <a:spcPct val="100000"/>
              </a:lnSpc>
              <a:spcAft>
                <a:spcPts val="0"/>
              </a:spcAft>
            </a:pPr>
            <a:r>
              <a:rPr sz="1400" spc="0">
                <a:solidFill>
                  <a:schemeClr val="bg1"/>
                </a:solidFill>
                <a:uFillTx/>
                <a:latin typeface="Inter V" panose="02000503000000020004" charset="0"/>
                <a:cs typeface="Inter V" panose="02000503000000020004" charset="0"/>
                <a:sym typeface="+mn-ea"/>
              </a:rPr>
              <a:t>Due to the rigid demand for cross-chain applications, it is inevitable that XpansionChain will develop towards multi-chain, and it will also become the infrastructure for bridging multiple public chains and Ethereum, which will bring considerable allies and users to XpansionChain</a:t>
            </a:r>
            <a:endParaRPr sz="1400" spc="0">
              <a:solidFill>
                <a:schemeClr val="bg1"/>
              </a:solidFill>
              <a:uFillTx/>
              <a:latin typeface="Inter V" panose="02000503000000020004" charset="0"/>
              <a:cs typeface="Inter V" panose="02000503000000020004" charset="0"/>
              <a:sym typeface="+mn-ea"/>
            </a:endParaRPr>
          </a:p>
          <a:p>
            <a:pPr>
              <a:lnSpc>
                <a:spcPct val="100000"/>
              </a:lnSpc>
              <a:spcAft>
                <a:spcPts val="0"/>
              </a:spcAft>
            </a:pPr>
            <a:endParaRPr sz="1400" spc="0">
              <a:solidFill>
                <a:schemeClr val="bg1"/>
              </a:solidFill>
              <a:uFillTx/>
              <a:latin typeface="Inter V" panose="02000503000000020004" charset="0"/>
              <a:cs typeface="Inter V" panose="02000503000000020004" charset="0"/>
              <a:sym typeface="+mn-ea"/>
            </a:endParaRPr>
          </a:p>
          <a:p>
            <a:pPr>
              <a:lnSpc>
                <a:spcPct val="100000"/>
              </a:lnSpc>
              <a:spcAft>
                <a:spcPts val="0"/>
              </a:spcAft>
            </a:pPr>
            <a:r>
              <a:rPr sz="1400" spc="0">
                <a:solidFill>
                  <a:schemeClr val="bg1"/>
                </a:solidFill>
                <a:uFillTx/>
                <a:latin typeface="Inter V" panose="02000503000000020004" charset="0"/>
                <a:cs typeface="Inter V" panose="02000503000000020004" charset="0"/>
                <a:sym typeface="+mn-ea"/>
              </a:rPr>
              <a:t>Users will be able to use services on the EVM Chain outside of Ethereum. In order to continuously improve the trading experience, XpansionChain will cooperate deeply with Eclipse and use ZK Rollup technology to make the transaction speed up to 3000+ TPS and achieve a higher execution speed than L1</a:t>
            </a:r>
            <a:endParaRPr sz="1400" spc="0">
              <a:solidFill>
                <a:schemeClr val="bg1"/>
              </a:solidFill>
              <a:uFillTx/>
              <a:latin typeface="Inter V" panose="02000503000000020004" charset="0"/>
              <a:cs typeface="Inter V" panose="02000503000000020004" charset="0"/>
              <a:sym typeface="+mn-ea"/>
            </a:endParaRPr>
          </a:p>
        </p:txBody>
      </p:sp>
      <p:pic>
        <p:nvPicPr>
          <p:cNvPr id="10" name="图片 9" descr="Xpansion Chain (2)"/>
          <p:cNvPicPr>
            <a:picLocks noChangeAspect="1"/>
          </p:cNvPicPr>
          <p:nvPr>
            <p:custDataLst>
              <p:tags r:id="rId6"/>
            </p:custDataLst>
          </p:nvPr>
        </p:nvPicPr>
        <p:blipFill>
          <a:blip r:embed="rId7"/>
          <a:stretch>
            <a:fillRect/>
          </a:stretch>
        </p:blipFill>
        <p:spPr>
          <a:xfrm>
            <a:off x="10926445" y="424180"/>
            <a:ext cx="935990" cy="288925"/>
          </a:xfrm>
          <a:prstGeom prst="rect">
            <a:avLst/>
          </a:prstGeom>
        </p:spPr>
      </p:pic>
    </p:spTree>
    <p:custDataLst>
      <p:tags r:id="rId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aurora-black-background-overlay-northern-lights-winter-isolated-black-incredible-northern-lights-aurora-borealis-design"/>
          <p:cNvPicPr>
            <a:picLocks noChangeAspect="1"/>
          </p:cNvPicPr>
          <p:nvPr>
            <p:custDataLst>
              <p:tags r:id="rId1"/>
            </p:custDataLst>
          </p:nvPr>
        </p:nvPicPr>
        <p:blipFill>
          <a:blip r:embed="rId2">
            <a:alphaModFix amt="40000"/>
          </a:blip>
          <a:stretch>
            <a:fillRect/>
          </a:stretch>
        </p:blipFill>
        <p:spPr>
          <a:xfrm>
            <a:off x="0" y="0"/>
            <a:ext cx="12192000" cy="6858000"/>
          </a:xfrm>
          <a:prstGeom prst="rect">
            <a:avLst/>
          </a:prstGeom>
        </p:spPr>
      </p:pic>
      <p:sp>
        <p:nvSpPr>
          <p:cNvPr id="5" name="圆角矩形 4"/>
          <p:cNvSpPr/>
          <p:nvPr/>
        </p:nvSpPr>
        <p:spPr>
          <a:xfrm>
            <a:off x="6532880" y="1150620"/>
            <a:ext cx="4083685" cy="4966970"/>
          </a:xfrm>
          <a:prstGeom prst="roundRect">
            <a:avLst>
              <a:gd name="adj" fmla="val 12113"/>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1457960" y="1150620"/>
            <a:ext cx="4083685" cy="4966970"/>
          </a:xfrm>
          <a:prstGeom prst="roundRect">
            <a:avLst>
              <a:gd name="adj" fmla="val 12113"/>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标题 1"/>
          <p:cNvSpPr>
            <a:spLocks noGrp="1"/>
          </p:cNvSpPr>
          <p:nvPr>
            <p:custDataLst>
              <p:tags r:id="rId3"/>
            </p:custDataLst>
          </p:nvPr>
        </p:nvSpPr>
        <p:spPr>
          <a:xfrm>
            <a:off x="1947863" y="3944690"/>
            <a:ext cx="3103880" cy="368300"/>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00000"/>
              </a:lnSpc>
              <a:spcAft>
                <a:spcPts val="0"/>
              </a:spcAft>
            </a:pPr>
            <a:r>
              <a:rPr sz="1800" spc="0">
                <a:solidFill>
                  <a:srgbClr val="00FFBD"/>
                </a:solidFill>
                <a:latin typeface="Inter V" panose="02000503000000020004" charset="0"/>
                <a:cs typeface="Inter V" panose="02000503000000020004" charset="0"/>
                <a:sym typeface="+mn-ea"/>
              </a:rPr>
              <a:t>XpansionChain</a:t>
            </a:r>
            <a:r>
              <a:rPr sz="1800" spc="0">
                <a:solidFill>
                  <a:srgbClr val="00FFBD"/>
                </a:solidFill>
                <a:latin typeface="Inter V" panose="02000503000000020004" charset="0"/>
                <a:cs typeface="Inter V" panose="02000503000000020004" charset="0"/>
                <a:sym typeface="+mn-ea"/>
              </a:rPr>
              <a:t> Community</a:t>
            </a:r>
            <a:endParaRPr sz="1800" spc="0">
              <a:solidFill>
                <a:srgbClr val="00FFBD"/>
              </a:solidFill>
              <a:latin typeface="Inter V" panose="02000503000000020004" charset="0"/>
              <a:cs typeface="Inter V" panose="02000503000000020004" charset="0"/>
              <a:sym typeface="+mn-ea"/>
            </a:endParaRPr>
          </a:p>
        </p:txBody>
      </p:sp>
      <p:sp>
        <p:nvSpPr>
          <p:cNvPr id="7" name="内容占位符 2"/>
          <p:cNvSpPr>
            <a:spLocks noGrp="1"/>
          </p:cNvSpPr>
          <p:nvPr>
            <p:custDataLst>
              <p:tags r:id="rId4"/>
            </p:custDataLst>
          </p:nvPr>
        </p:nvSpPr>
        <p:spPr>
          <a:xfrm>
            <a:off x="1659255" y="4538345"/>
            <a:ext cx="3681095" cy="138366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400" spc="0">
                <a:solidFill>
                  <a:schemeClr val="bg1"/>
                </a:solidFill>
                <a:latin typeface="Inter V" panose="02000503000000020004" charset="0"/>
                <a:cs typeface="Inter V" panose="02000503000000020004" charset="0"/>
              </a:rPr>
              <a:t>Participate in the construction of the XpansionChain super community, and obtain community equity certificates that can be exchanged for XPC after the XpansionChain mainnet is launched, at the same time receive  NFT rewards</a:t>
            </a:r>
            <a:endParaRPr sz="1400" spc="0">
              <a:solidFill>
                <a:schemeClr val="bg1"/>
              </a:solidFill>
              <a:latin typeface="Inter V" panose="02000503000000020004" charset="0"/>
              <a:cs typeface="Inter V" panose="02000503000000020004" charset="0"/>
            </a:endParaRPr>
          </a:p>
        </p:txBody>
      </p:sp>
      <p:sp>
        <p:nvSpPr>
          <p:cNvPr id="2" name="标题 1"/>
          <p:cNvSpPr>
            <a:spLocks noGrp="1"/>
          </p:cNvSpPr>
          <p:nvPr>
            <p:custDataLst>
              <p:tags r:id="rId5"/>
            </p:custDataLst>
          </p:nvPr>
        </p:nvSpPr>
        <p:spPr>
          <a:xfrm>
            <a:off x="7747318" y="3945325"/>
            <a:ext cx="1654810" cy="368300"/>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lnSpc>
                <a:spcPct val="100000"/>
              </a:lnSpc>
              <a:spcAft>
                <a:spcPts val="0"/>
              </a:spcAft>
            </a:pPr>
            <a:r>
              <a:rPr sz="1800" spc="0">
                <a:solidFill>
                  <a:srgbClr val="00FFBD"/>
                </a:solidFill>
                <a:latin typeface="Inter V" panose="02000503000000020004" charset="0"/>
                <a:cs typeface="Inter V" panose="02000503000000020004" charset="0"/>
                <a:sym typeface="+mn-ea"/>
              </a:rPr>
              <a:t>Themis Gavel</a:t>
            </a:r>
            <a:endParaRPr sz="1800" spc="0">
              <a:solidFill>
                <a:srgbClr val="00FFBD"/>
              </a:solidFill>
              <a:latin typeface="Inter V" panose="02000503000000020004" charset="0"/>
              <a:cs typeface="Inter V" panose="02000503000000020004" charset="0"/>
              <a:sym typeface="+mn-ea"/>
            </a:endParaRPr>
          </a:p>
        </p:txBody>
      </p:sp>
      <p:sp>
        <p:nvSpPr>
          <p:cNvPr id="3" name="内容占位符 2"/>
          <p:cNvSpPr>
            <a:spLocks noGrp="1"/>
          </p:cNvSpPr>
          <p:nvPr>
            <p:custDataLst>
              <p:tags r:id="rId6"/>
            </p:custDataLst>
          </p:nvPr>
        </p:nvSpPr>
        <p:spPr>
          <a:xfrm>
            <a:off x="7018020" y="4538980"/>
            <a:ext cx="3113405" cy="73723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400" spc="0">
                <a:solidFill>
                  <a:schemeClr val="bg1"/>
                </a:solidFill>
                <a:latin typeface="Inter V" panose="02000503000000020004" charset="0"/>
                <a:cs typeface="Inter V" panose="02000503000000020004" charset="0"/>
              </a:rPr>
              <a:t>XpansionChain DAO Organization and Ecological Governance Credentials</a:t>
            </a:r>
            <a:endParaRPr sz="1400" spc="0">
              <a:solidFill>
                <a:schemeClr val="bg1"/>
              </a:solidFill>
              <a:latin typeface="Inter V" panose="02000503000000020004" charset="0"/>
              <a:cs typeface="Inter V" panose="02000503000000020004" charset="0"/>
            </a:endParaRPr>
          </a:p>
        </p:txBody>
      </p:sp>
      <p:pic>
        <p:nvPicPr>
          <p:cNvPr id="8" name="图片 7" descr="C:\Users\Administrator\Desktop\Xchain\sci_fi_hammer_5_by_ah_kai_d8decyt-pre_pixian.pngsci_fi_hammer_5_by_ah_kai_d8decyt-pre_pixian"/>
          <p:cNvPicPr>
            <a:picLocks noChangeAspect="1"/>
          </p:cNvPicPr>
          <p:nvPr/>
        </p:nvPicPr>
        <p:blipFill>
          <a:blip r:embed="rId7"/>
          <a:srcRect/>
          <a:stretch>
            <a:fillRect/>
          </a:stretch>
        </p:blipFill>
        <p:spPr>
          <a:xfrm>
            <a:off x="6788785" y="1712278"/>
            <a:ext cx="3571875" cy="2007235"/>
          </a:xfrm>
          <a:prstGeom prst="rect">
            <a:avLst/>
          </a:prstGeom>
        </p:spPr>
      </p:pic>
      <p:pic>
        <p:nvPicPr>
          <p:cNvPr id="9" name="图片 8" descr="组 1"/>
          <p:cNvPicPr>
            <a:picLocks noChangeAspect="1"/>
          </p:cNvPicPr>
          <p:nvPr/>
        </p:nvPicPr>
        <p:blipFill>
          <a:blip r:embed="rId8"/>
          <a:stretch>
            <a:fillRect/>
          </a:stretch>
        </p:blipFill>
        <p:spPr>
          <a:xfrm>
            <a:off x="2186305" y="1391920"/>
            <a:ext cx="2627630" cy="2327275"/>
          </a:xfrm>
          <a:prstGeom prst="rect">
            <a:avLst/>
          </a:prstGeom>
        </p:spPr>
      </p:pic>
      <p:pic>
        <p:nvPicPr>
          <p:cNvPr id="10" name="图片 9" descr="Xpansion Chain (2)"/>
          <p:cNvPicPr>
            <a:picLocks noChangeAspect="1"/>
          </p:cNvPicPr>
          <p:nvPr>
            <p:custDataLst>
              <p:tags r:id="rId9"/>
            </p:custDataLst>
          </p:nvPr>
        </p:nvPicPr>
        <p:blipFill>
          <a:blip r:embed="rId10"/>
          <a:stretch>
            <a:fillRect/>
          </a:stretch>
        </p:blipFill>
        <p:spPr>
          <a:xfrm>
            <a:off x="10926445" y="424180"/>
            <a:ext cx="935990" cy="288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pic>
        <p:nvPicPr>
          <p:cNvPr id="11" name="图片 10" descr="dark-green-blue-grainy-gradient-background-black-backdrop-noise-texture-webpage-header-wide-banner"/>
          <p:cNvPicPr>
            <a:picLocks noChangeAspect="1"/>
          </p:cNvPicPr>
          <p:nvPr>
            <p:custDataLst>
              <p:tags r:id="rId1"/>
            </p:custDataLst>
          </p:nvPr>
        </p:nvPicPr>
        <p:blipFill>
          <a:blip r:embed="rId2">
            <a:alphaModFix amt="20000"/>
          </a:blip>
          <a:stretch>
            <a:fillRect/>
          </a:stretch>
        </p:blipFill>
        <p:spPr>
          <a:xfrm>
            <a:off x="0" y="0"/>
            <a:ext cx="12192000" cy="6858000"/>
          </a:xfrm>
          <a:prstGeom prst="rect">
            <a:avLst/>
          </a:prstGeom>
        </p:spPr>
      </p:pic>
      <p:sp>
        <p:nvSpPr>
          <p:cNvPr id="9" name="圆角矩形 8"/>
          <p:cNvSpPr/>
          <p:nvPr/>
        </p:nvSpPr>
        <p:spPr>
          <a:xfrm>
            <a:off x="1911350" y="3706495"/>
            <a:ext cx="8313420" cy="4790440"/>
          </a:xfrm>
          <a:prstGeom prst="roundRect">
            <a:avLst>
              <a:gd name="adj" fmla="val 12526"/>
            </a:avLst>
          </a:prstGeom>
          <a:solidFill>
            <a:schemeClr val="tx1">
              <a:lumMod val="75000"/>
              <a:lumOff val="2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558223" y="-1864360"/>
            <a:ext cx="5075555" cy="9324975"/>
          </a:xfrm>
          <a:prstGeom prst="rect">
            <a:avLst/>
          </a:prstGeom>
          <a:noFill/>
        </p:spPr>
        <p:txBody>
          <a:bodyPr wrap="none" rtlCol="0">
            <a:spAutoFit/>
          </a:bodyPr>
          <a:p>
            <a:pPr algn="ctr">
              <a:lnSpc>
                <a:spcPct val="100000"/>
              </a:lnSpc>
              <a:spcBef>
                <a:spcPts val="0"/>
              </a:spcBef>
              <a:spcAft>
                <a:spcPts val="0"/>
              </a:spcAft>
            </a:pPr>
            <a:r>
              <a:rPr sz="60000">
                <a:gradFill>
                  <a:gsLst>
                    <a:gs pos="0">
                      <a:srgbClr val="00FFBD">
                        <a:alpha val="20000"/>
                      </a:srgbClr>
                    </a:gs>
                    <a:gs pos="100000">
                      <a:schemeClr val="tx1">
                        <a:lumMod val="95000"/>
                        <a:lumOff val="5000"/>
                        <a:alpha val="0"/>
                      </a:schemeClr>
                    </a:gs>
                  </a:gsLst>
                  <a:lin ang="5400000" scaled="0"/>
                </a:gradFill>
                <a:uFillTx/>
                <a:latin typeface="Inter V" panose="02000503000000020004" charset="0"/>
                <a:cs typeface="Inter V" panose="02000503000000020004" charset="0"/>
                <a:sym typeface="+mn-ea"/>
              </a:rPr>
              <a:t>X</a:t>
            </a:r>
            <a:endParaRPr sz="60000">
              <a:gradFill>
                <a:gsLst>
                  <a:gs pos="0">
                    <a:srgbClr val="00FFBD">
                      <a:alpha val="20000"/>
                    </a:srgbClr>
                  </a:gs>
                  <a:gs pos="100000">
                    <a:schemeClr val="tx1">
                      <a:lumMod val="95000"/>
                      <a:lumOff val="5000"/>
                      <a:alpha val="0"/>
                    </a:schemeClr>
                  </a:gs>
                </a:gsLst>
                <a:lin ang="5400000" scaled="0"/>
              </a:gradFill>
              <a:uFillTx/>
              <a:latin typeface="Inter V" panose="02000503000000020004" charset="0"/>
              <a:cs typeface="Inter V" panose="02000503000000020004" charset="0"/>
              <a:sym typeface="+mn-ea"/>
            </a:endParaRPr>
          </a:p>
        </p:txBody>
      </p:sp>
      <p:sp>
        <p:nvSpPr>
          <p:cNvPr id="3" name="内容占位符 2"/>
          <p:cNvSpPr>
            <a:spLocks noGrp="1"/>
          </p:cNvSpPr>
          <p:nvPr>
            <p:ph idx="1"/>
          </p:nvPr>
        </p:nvSpPr>
        <p:spPr>
          <a:xfrm>
            <a:off x="608330" y="1661795"/>
            <a:ext cx="10876280" cy="867410"/>
          </a:xfrm>
        </p:spPr>
        <p:txBody>
          <a:bodyPr wrap="square">
            <a:spAutoFit/>
          </a:bodyPr>
          <a:p>
            <a:pPr marL="0" indent="0" algn="ctr">
              <a:lnSpc>
                <a:spcPct val="120000"/>
              </a:lnSpc>
              <a:buNone/>
            </a:pPr>
            <a:r>
              <a:rPr lang="zh-CN" altLang="en-US" sz="1400" spc="0">
                <a:solidFill>
                  <a:schemeClr val="bg1"/>
                </a:solidFill>
                <a:latin typeface="Inter V" panose="02000503000000020004" charset="0"/>
                <a:cs typeface="Inter V" panose="02000503000000020004" charset="0"/>
              </a:rPr>
              <a:t>XpansionChain is a technology suite designed to scale Ethereum. You can use XpansionChain chains to do all things you do on Ethereum — use Web3 apps, deploy smart contracts, etc., but your transactions will be cheaper and faster. Our flagship product — XpansionChain Rollup — is an </a:t>
            </a:r>
            <a:r>
              <a:rPr lang="en-US" altLang="zh-CN" sz="1400" spc="0">
                <a:solidFill>
                  <a:schemeClr val="bg1"/>
                </a:solidFill>
                <a:latin typeface="Inter V" panose="02000503000000020004" charset="0"/>
                <a:cs typeface="Inter V" panose="02000503000000020004" charset="0"/>
              </a:rPr>
              <a:t>zk-R</a:t>
            </a:r>
            <a:r>
              <a:rPr lang="zh-CN" altLang="en-US" sz="1400" spc="0">
                <a:solidFill>
                  <a:schemeClr val="bg1"/>
                </a:solidFill>
                <a:latin typeface="Inter V" panose="02000503000000020004" charset="0"/>
                <a:cs typeface="Inter V" panose="02000503000000020004" charset="0"/>
              </a:rPr>
              <a:t>ollup protocol that inherits Ethereum-level security.</a:t>
            </a:r>
            <a:endParaRPr lang="zh-CN" altLang="en-US" sz="1400" spc="0">
              <a:solidFill>
                <a:schemeClr val="bg1"/>
              </a:solidFill>
              <a:latin typeface="Inter V" panose="02000503000000020004" charset="0"/>
              <a:cs typeface="Inter V" panose="02000503000000020004" charset="0"/>
            </a:endParaRPr>
          </a:p>
        </p:txBody>
      </p:sp>
      <p:sp>
        <p:nvSpPr>
          <p:cNvPr id="4" name="文本框 3"/>
          <p:cNvSpPr txBox="1"/>
          <p:nvPr/>
        </p:nvSpPr>
        <p:spPr>
          <a:xfrm>
            <a:off x="2091690" y="365125"/>
            <a:ext cx="8008620" cy="1076325"/>
          </a:xfrm>
          <a:prstGeom prst="rect">
            <a:avLst/>
          </a:prstGeom>
          <a:noFill/>
        </p:spPr>
        <p:txBody>
          <a:bodyPr wrap="square" rtlCol="0">
            <a:spAutoFit/>
          </a:bodyPr>
          <a:p>
            <a:pPr algn="ctr">
              <a:lnSpc>
                <a:spcPct val="100000"/>
              </a:lnSpc>
              <a:spcBef>
                <a:spcPts val="0"/>
              </a:spcBef>
              <a:spcAft>
                <a:spcPts val="0"/>
              </a:spcAft>
            </a:pPr>
            <a:r>
              <a:rPr sz="3200" b="1">
                <a:solidFill>
                  <a:srgbClr val="00FFBD"/>
                </a:solidFill>
                <a:uFillTx/>
                <a:latin typeface="Inter V" panose="02000503000000020004" charset="0"/>
                <a:cs typeface="Inter V" panose="02000503000000020004" charset="0"/>
                <a:sym typeface="+mn-ea"/>
              </a:rPr>
              <a:t>XpansionChain - a new generation of Ethereum expansion protocol</a:t>
            </a:r>
            <a:endParaRPr sz="3200" b="1">
              <a:solidFill>
                <a:srgbClr val="00FFBD"/>
              </a:solidFill>
              <a:uFillTx/>
              <a:latin typeface="Inter V" panose="02000503000000020004" charset="0"/>
              <a:cs typeface="Inter V" panose="02000503000000020004" charset="0"/>
              <a:sym typeface="+mn-ea"/>
            </a:endParaRPr>
          </a:p>
        </p:txBody>
      </p:sp>
      <p:sp>
        <p:nvSpPr>
          <p:cNvPr id="5" name="内容占位符 2"/>
          <p:cNvSpPr>
            <a:spLocks noGrp="1"/>
          </p:cNvSpPr>
          <p:nvPr/>
        </p:nvSpPr>
        <p:spPr>
          <a:xfrm>
            <a:off x="713423" y="2665095"/>
            <a:ext cx="10666095" cy="867410"/>
          </a:xfrm>
          <a:prstGeom prst="rect">
            <a:avLst/>
          </a:prstGeom>
        </p:spPr>
        <p:txBody>
          <a:bodyPr vert="horz" wrap="square" lIns="90000" tIns="46800" rIns="90000" bIns="46800" rtlCol="0">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400" spc="0">
                <a:solidFill>
                  <a:schemeClr val="bg1"/>
                </a:solidFill>
                <a:uFillTx/>
                <a:latin typeface="Inter V" panose="02000503000000020004" charset="0"/>
                <a:cs typeface="Inter V" panose="02000503000000020004" charset="0"/>
                <a:sym typeface="+mn-ea"/>
              </a:rPr>
              <a:t>XpansionChain</a:t>
            </a:r>
            <a:r>
              <a:rPr sz="1400" spc="0">
                <a:solidFill>
                  <a:schemeClr val="bg1"/>
                </a:solidFill>
                <a:uFillTx/>
                <a:latin typeface="Inter V" panose="02000503000000020004" charset="0"/>
                <a:cs typeface="Inter V" panose="02000503000000020004" charset="0"/>
              </a:rPr>
              <a:t> has been built with a modular architecture that combines an </a:t>
            </a:r>
            <a:r>
              <a:rPr lang="en-US" sz="1400" spc="0">
                <a:solidFill>
                  <a:schemeClr val="bg1"/>
                </a:solidFill>
                <a:uFillTx/>
                <a:latin typeface="Inter V" panose="02000503000000020004" charset="0"/>
                <a:cs typeface="Inter V" panose="02000503000000020004" charset="0"/>
              </a:rPr>
              <a:t>ZK-R</a:t>
            </a:r>
            <a:r>
              <a:rPr sz="1400" spc="0">
                <a:solidFill>
                  <a:schemeClr val="bg1"/>
                </a:solidFill>
                <a:uFillTx/>
                <a:latin typeface="Inter V" panose="02000503000000020004" charset="0"/>
                <a:cs typeface="Inter V" panose="02000503000000020004" charset="0"/>
              </a:rPr>
              <a:t>ollup protocol with an innovative data availability solution. This allows </a:t>
            </a:r>
            <a:r>
              <a:rPr lang="zh-CN" altLang="en-US" sz="1400" spc="0">
                <a:solidFill>
                  <a:schemeClr val="bg1"/>
                </a:solidFill>
                <a:uFillTx/>
                <a:latin typeface="Inter V" panose="02000503000000020004" charset="0"/>
                <a:cs typeface="Inter V" panose="02000503000000020004" charset="0"/>
                <a:sym typeface="+mn-ea"/>
              </a:rPr>
              <a:t>XpansionChain</a:t>
            </a:r>
            <a:r>
              <a:rPr lang="en-US" altLang="zh-CN" sz="1400" spc="0">
                <a:solidFill>
                  <a:schemeClr val="bg1"/>
                </a:solidFill>
                <a:uFillTx/>
                <a:latin typeface="Inter V" panose="02000503000000020004" charset="0"/>
                <a:cs typeface="Inter V" panose="02000503000000020004" charset="0"/>
                <a:sym typeface="+mn-ea"/>
              </a:rPr>
              <a:t> </a:t>
            </a:r>
            <a:r>
              <a:rPr sz="1400" spc="0">
                <a:solidFill>
                  <a:schemeClr val="bg1"/>
                </a:solidFill>
                <a:uFillTx/>
                <a:latin typeface="Inter V" panose="02000503000000020004" charset="0"/>
                <a:cs typeface="Inter V" panose="02000503000000020004" charset="0"/>
              </a:rPr>
              <a:t>to inherit security from Ethereum AND offer cheaper and more accessible data availability. </a:t>
            </a:r>
            <a:endParaRPr sz="1400" spc="0">
              <a:solidFill>
                <a:schemeClr val="bg1"/>
              </a:solidFill>
              <a:uFillTx/>
              <a:latin typeface="Inter V" panose="02000503000000020004" charset="0"/>
              <a:cs typeface="Inter V" panose="02000503000000020004" charset="0"/>
            </a:endParaRPr>
          </a:p>
        </p:txBody>
      </p:sp>
      <p:pic>
        <p:nvPicPr>
          <p:cNvPr id="8" name="图片 7" descr="2"/>
          <p:cNvPicPr>
            <a:picLocks noChangeAspect="1"/>
          </p:cNvPicPr>
          <p:nvPr/>
        </p:nvPicPr>
        <p:blipFill>
          <a:blip r:embed="rId3"/>
          <a:stretch>
            <a:fillRect/>
          </a:stretch>
        </p:blipFill>
        <p:spPr>
          <a:xfrm>
            <a:off x="2100580" y="3865245"/>
            <a:ext cx="7891780" cy="3595370"/>
          </a:xfrm>
          <a:prstGeom prst="roundRect">
            <a:avLst>
              <a:gd name="adj" fmla="val 13069"/>
            </a:avLst>
          </a:prstGeom>
        </p:spPr>
      </p:pic>
      <p:pic>
        <p:nvPicPr>
          <p:cNvPr id="10" name="图片 9" descr="Xpansion Chain (2)"/>
          <p:cNvPicPr>
            <a:picLocks noChangeAspect="1"/>
          </p:cNvPicPr>
          <p:nvPr>
            <p:custDataLst>
              <p:tags r:id="rId4"/>
            </p:custDataLst>
          </p:nvPr>
        </p:nvPicPr>
        <p:blipFill>
          <a:blip r:embed="rId5"/>
          <a:stretch>
            <a:fillRect/>
          </a:stretch>
        </p:blipFill>
        <p:spPr>
          <a:xfrm>
            <a:off x="10748645" y="6139180"/>
            <a:ext cx="935990" cy="288925"/>
          </a:xfrm>
          <a:prstGeom prst="rect">
            <a:avLst/>
          </a:prstGeom>
        </p:spPr>
      </p:pic>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1618"/>
        </a:solidFill>
        <a:effectLst/>
      </p:bgPr>
    </p:bg>
    <p:spTree>
      <p:nvGrpSpPr>
        <p:cNvPr id="1" name=""/>
        <p:cNvGrpSpPr/>
        <p:nvPr/>
      </p:nvGrpSpPr>
      <p:grpSpPr/>
      <p:pic>
        <p:nvPicPr>
          <p:cNvPr id="3" name="图片 2" descr="aurora-black-background-overlay-northern-lights-winter-isolated-black-incredible-northern-lights-aurora-borealis-design"/>
          <p:cNvPicPr>
            <a:picLocks noChangeAspect="1"/>
          </p:cNvPicPr>
          <p:nvPr>
            <p:custDataLst>
              <p:tags r:id="rId2"/>
            </p:custDataLst>
          </p:nvPr>
        </p:nvPicPr>
        <p:blipFill>
          <a:blip r:embed="rId3">
            <a:alphaModFix amt="20000"/>
          </a:blip>
          <a:stretch>
            <a:fillRect/>
          </a:stretch>
        </p:blipFill>
        <p:spPr>
          <a:xfrm flipH="1">
            <a:off x="0" y="0"/>
            <a:ext cx="12192000" cy="6858000"/>
          </a:xfrm>
          <a:prstGeom prst="rect">
            <a:avLst/>
          </a:prstGeom>
        </p:spPr>
      </p:pic>
      <p:sp>
        <p:nvSpPr>
          <p:cNvPr id="23" name="圆角矩形 22"/>
          <p:cNvSpPr/>
          <p:nvPr>
            <p:custDataLst>
              <p:tags r:id="rId4"/>
            </p:custDataLst>
          </p:nvPr>
        </p:nvSpPr>
        <p:spPr>
          <a:xfrm>
            <a:off x="567055" y="2705100"/>
            <a:ext cx="5722620" cy="3710305"/>
          </a:xfrm>
          <a:prstGeom prst="roundRect">
            <a:avLst>
              <a:gd name="adj" fmla="val 3271"/>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5"/>
            </p:custDataLst>
          </p:nvPr>
        </p:nvSpPr>
        <p:spPr>
          <a:xfrm>
            <a:off x="567055" y="2027555"/>
            <a:ext cx="5722620" cy="589280"/>
          </a:xfrm>
          <a:prstGeom prst="roundRect">
            <a:avLst>
              <a:gd name="adj" fmla="val 25107"/>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555695" y="572205"/>
            <a:ext cx="2582545" cy="583565"/>
          </a:xfrm>
        </p:spPr>
        <p:txBody>
          <a:bodyPr wrap="square">
            <a:spAutoFit/>
          </a:bodyPr>
          <a:p>
            <a:pPr algn="l"/>
            <a:r>
              <a:rPr lang="zh-CN" altLang="en-US" sz="3200" spc="0">
                <a:solidFill>
                  <a:srgbClr val="00FFBD"/>
                </a:solidFill>
                <a:uFillTx/>
                <a:latin typeface="Inter V" panose="02000503000000020004" charset="0"/>
                <a:cs typeface="Inter V" panose="02000503000000020004" charset="0"/>
              </a:rPr>
              <a:t>XPC Token</a:t>
            </a:r>
            <a:endParaRPr lang="zh-CN" altLang="en-US" sz="3200" spc="0">
              <a:solidFill>
                <a:srgbClr val="00FFBD"/>
              </a:solidFill>
              <a:uFillTx/>
              <a:latin typeface="Inter V" panose="02000503000000020004" charset="0"/>
              <a:cs typeface="Inter V" panose="02000503000000020004" charset="0"/>
            </a:endParaRPr>
          </a:p>
        </p:txBody>
      </p:sp>
      <p:sp>
        <p:nvSpPr>
          <p:cNvPr id="7" name="内容占位符 2"/>
          <p:cNvSpPr>
            <a:spLocks noGrp="1"/>
          </p:cNvSpPr>
          <p:nvPr>
            <p:custDataLst>
              <p:tags r:id="rId6"/>
            </p:custDataLst>
          </p:nvPr>
        </p:nvSpPr>
        <p:spPr>
          <a:xfrm>
            <a:off x="567055" y="1287780"/>
            <a:ext cx="4939030" cy="58356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0"/>
              </a:spcAft>
              <a:buNone/>
            </a:pPr>
            <a:r>
              <a:rPr sz="1600" spc="0">
                <a:solidFill>
                  <a:schemeClr val="bg1"/>
                </a:solidFill>
                <a:latin typeface="Inter V" panose="02000503000000020004" charset="0"/>
                <a:cs typeface="Inter V" panose="02000503000000020004" charset="0"/>
              </a:rPr>
              <a:t>There will </a:t>
            </a:r>
            <a:r>
              <a:rPr sz="1600" b="1" spc="0">
                <a:solidFill>
                  <a:schemeClr val="bg1"/>
                </a:solidFill>
                <a:latin typeface="Inter V" panose="02000503000000020004" charset="0"/>
                <a:cs typeface="Inter V" panose="02000503000000020004" charset="0"/>
              </a:rPr>
              <a:t>1,000,000,000 Xpc</a:t>
            </a:r>
            <a:r>
              <a:rPr sz="1600" spc="0">
                <a:solidFill>
                  <a:schemeClr val="bg1"/>
                </a:solidFill>
                <a:latin typeface="Inter V" panose="02000503000000020004" charset="0"/>
                <a:cs typeface="Inter V" panose="02000503000000020004" charset="0"/>
              </a:rPr>
              <a:t> tokens, provisionally allocated to the following areas:</a:t>
            </a:r>
            <a:endParaRPr sz="1600" spc="0">
              <a:solidFill>
                <a:schemeClr val="bg1"/>
              </a:solidFill>
              <a:latin typeface="Inter V" panose="02000503000000020004" charset="0"/>
              <a:cs typeface="Inter V" panose="02000503000000020004" charset="0"/>
            </a:endParaRPr>
          </a:p>
        </p:txBody>
      </p:sp>
      <p:sp>
        <p:nvSpPr>
          <p:cNvPr id="8" name="内容占位符 2"/>
          <p:cNvSpPr>
            <a:spLocks noGrp="1"/>
          </p:cNvSpPr>
          <p:nvPr>
            <p:custDataLst>
              <p:tags r:id="rId7"/>
            </p:custDataLst>
          </p:nvPr>
        </p:nvSpPr>
        <p:spPr>
          <a:xfrm>
            <a:off x="767080" y="2199005"/>
            <a:ext cx="1391285" cy="306705"/>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400" b="1" spc="0">
                <a:solidFill>
                  <a:schemeClr val="bg1"/>
                </a:solidFill>
                <a:latin typeface="Inter V" panose="02000503000000020004" charset="0"/>
                <a:cs typeface="Inter V" panose="02000503000000020004" charset="0"/>
              </a:rPr>
              <a:t>Party/Purpose</a:t>
            </a:r>
            <a:endParaRPr sz="1400" b="1" spc="0">
              <a:solidFill>
                <a:schemeClr val="bg1"/>
              </a:solidFill>
              <a:latin typeface="Inter V" panose="02000503000000020004" charset="0"/>
              <a:cs typeface="Inter V" panose="02000503000000020004" charset="0"/>
            </a:endParaRPr>
          </a:p>
        </p:txBody>
      </p:sp>
      <p:sp>
        <p:nvSpPr>
          <p:cNvPr id="9" name="内容占位符 2"/>
          <p:cNvSpPr>
            <a:spLocks noGrp="1"/>
          </p:cNvSpPr>
          <p:nvPr>
            <p:custDataLst>
              <p:tags r:id="rId8"/>
            </p:custDataLst>
          </p:nvPr>
        </p:nvSpPr>
        <p:spPr>
          <a:xfrm>
            <a:off x="2332355" y="2199005"/>
            <a:ext cx="1015365" cy="306705"/>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400" b="1" spc="0">
                <a:solidFill>
                  <a:schemeClr val="bg1"/>
                </a:solidFill>
                <a:latin typeface="Inter V" panose="02000503000000020004" charset="0"/>
                <a:cs typeface="Inter V" panose="02000503000000020004" charset="0"/>
              </a:rPr>
              <a:t>Allocation</a:t>
            </a:r>
            <a:endParaRPr sz="1400" b="1" spc="0">
              <a:solidFill>
                <a:schemeClr val="bg1"/>
              </a:solidFill>
              <a:latin typeface="Inter V" panose="02000503000000020004" charset="0"/>
              <a:cs typeface="Inter V" panose="02000503000000020004" charset="0"/>
            </a:endParaRPr>
          </a:p>
        </p:txBody>
      </p:sp>
      <p:sp>
        <p:nvSpPr>
          <p:cNvPr id="10" name="内容占位符 2"/>
          <p:cNvSpPr>
            <a:spLocks noGrp="1"/>
          </p:cNvSpPr>
          <p:nvPr>
            <p:custDataLst>
              <p:tags r:id="rId9"/>
            </p:custDataLst>
          </p:nvPr>
        </p:nvSpPr>
        <p:spPr>
          <a:xfrm>
            <a:off x="4162743" y="2199005"/>
            <a:ext cx="1146175" cy="306705"/>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400" b="1" spc="0">
                <a:solidFill>
                  <a:schemeClr val="bg1"/>
                </a:solidFill>
                <a:latin typeface="Inter V" panose="02000503000000020004" charset="0"/>
                <a:cs typeface="Inter V" panose="02000503000000020004" charset="0"/>
              </a:rPr>
              <a:t>Description</a:t>
            </a:r>
            <a:endParaRPr sz="1400" b="1" spc="0">
              <a:solidFill>
                <a:schemeClr val="bg1"/>
              </a:solidFill>
              <a:latin typeface="Inter V" panose="02000503000000020004" charset="0"/>
              <a:cs typeface="Inter V" panose="02000503000000020004" charset="0"/>
            </a:endParaRPr>
          </a:p>
        </p:txBody>
      </p:sp>
      <p:sp>
        <p:nvSpPr>
          <p:cNvPr id="11" name="内容占位符 2"/>
          <p:cNvSpPr>
            <a:spLocks noGrp="1"/>
          </p:cNvSpPr>
          <p:nvPr>
            <p:custDataLst>
              <p:tags r:id="rId10"/>
            </p:custDataLst>
          </p:nvPr>
        </p:nvSpPr>
        <p:spPr>
          <a:xfrm>
            <a:off x="979170" y="2948623"/>
            <a:ext cx="967105" cy="39878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Ecosystem </a:t>
            </a:r>
            <a:endParaRPr sz="1000" spc="0">
              <a:solidFill>
                <a:schemeClr val="bg1"/>
              </a:solidFill>
              <a:latin typeface="Inter V" panose="02000503000000020004" charset="0"/>
              <a:cs typeface="Inter V" panose="02000503000000020004" charset="0"/>
            </a:endParaRPr>
          </a:p>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development</a:t>
            </a:r>
            <a:endParaRPr sz="1000" spc="0">
              <a:solidFill>
                <a:schemeClr val="bg1"/>
              </a:solidFill>
              <a:latin typeface="Inter V" panose="02000503000000020004" charset="0"/>
              <a:cs typeface="Inter V" panose="02000503000000020004" charset="0"/>
            </a:endParaRPr>
          </a:p>
        </p:txBody>
      </p:sp>
      <p:sp>
        <p:nvSpPr>
          <p:cNvPr id="12" name="内容占位符 2"/>
          <p:cNvSpPr>
            <a:spLocks noGrp="1"/>
          </p:cNvSpPr>
          <p:nvPr>
            <p:custDataLst>
              <p:tags r:id="rId11"/>
            </p:custDataLst>
          </p:nvPr>
        </p:nvSpPr>
        <p:spPr>
          <a:xfrm>
            <a:off x="2593975" y="3025458"/>
            <a:ext cx="441325"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en-US" sz="1000" spc="0">
                <a:solidFill>
                  <a:schemeClr val="bg1"/>
                </a:solidFill>
                <a:latin typeface="Inter V" panose="02000503000000020004" charset="0"/>
                <a:cs typeface="Inter V" panose="02000503000000020004" charset="0"/>
              </a:rPr>
              <a:t>55%</a:t>
            </a:r>
            <a:endParaRPr lang="en-US" sz="1000" spc="0">
              <a:solidFill>
                <a:schemeClr val="bg1"/>
              </a:solidFill>
              <a:latin typeface="Inter V" panose="02000503000000020004" charset="0"/>
              <a:cs typeface="Inter V" panose="02000503000000020004" charset="0"/>
            </a:endParaRPr>
          </a:p>
        </p:txBody>
      </p:sp>
      <p:sp>
        <p:nvSpPr>
          <p:cNvPr id="13" name="内容占位符 2"/>
          <p:cNvSpPr>
            <a:spLocks noGrp="1"/>
          </p:cNvSpPr>
          <p:nvPr>
            <p:custDataLst>
              <p:tags r:id="rId12"/>
            </p:custDataLst>
          </p:nvPr>
        </p:nvSpPr>
        <p:spPr>
          <a:xfrm>
            <a:off x="3457893" y="2871470"/>
            <a:ext cx="2555875" cy="55308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lang="en-US" sz="1000" spc="0">
                <a:solidFill>
                  <a:schemeClr val="bg1"/>
                </a:solidFill>
                <a:latin typeface="Inter V" panose="02000503000000020004" charset="0"/>
                <a:cs typeface="Inter V" panose="02000503000000020004" charset="0"/>
              </a:rPr>
              <a:t>Allocated portion for user rewards, developergrants, liquidity provision and marketingpurposes.</a:t>
            </a:r>
            <a:endParaRPr lang="en-US" sz="1000" spc="0">
              <a:solidFill>
                <a:schemeClr val="bg1"/>
              </a:solidFill>
              <a:latin typeface="Inter V" panose="02000503000000020004" charset="0"/>
              <a:cs typeface="Inter V" panose="02000503000000020004" charset="0"/>
            </a:endParaRPr>
          </a:p>
        </p:txBody>
      </p:sp>
      <p:sp>
        <p:nvSpPr>
          <p:cNvPr id="17" name="内容占位符 2"/>
          <p:cNvSpPr>
            <a:spLocks noGrp="1"/>
          </p:cNvSpPr>
          <p:nvPr>
            <p:custDataLst>
              <p:tags r:id="rId13"/>
            </p:custDataLst>
          </p:nvPr>
        </p:nvSpPr>
        <p:spPr>
          <a:xfrm>
            <a:off x="979805" y="3777298"/>
            <a:ext cx="979805" cy="39878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Project </a:t>
            </a:r>
            <a:endParaRPr sz="1000" spc="0">
              <a:solidFill>
                <a:schemeClr val="bg1"/>
              </a:solidFill>
              <a:latin typeface="Inter V" panose="02000503000000020004" charset="0"/>
              <a:cs typeface="Inter V" panose="02000503000000020004" charset="0"/>
            </a:endParaRPr>
          </a:p>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Development</a:t>
            </a:r>
            <a:endParaRPr sz="1000" spc="0">
              <a:solidFill>
                <a:schemeClr val="bg1"/>
              </a:solidFill>
              <a:latin typeface="Inter V" panose="02000503000000020004" charset="0"/>
              <a:cs typeface="Inter V" panose="02000503000000020004" charset="0"/>
            </a:endParaRPr>
          </a:p>
        </p:txBody>
      </p:sp>
      <p:sp>
        <p:nvSpPr>
          <p:cNvPr id="18" name="内容占位符 2"/>
          <p:cNvSpPr>
            <a:spLocks noGrp="1"/>
          </p:cNvSpPr>
          <p:nvPr>
            <p:custDataLst>
              <p:tags r:id="rId14"/>
            </p:custDataLst>
          </p:nvPr>
        </p:nvSpPr>
        <p:spPr>
          <a:xfrm>
            <a:off x="2594610" y="3854133"/>
            <a:ext cx="473075"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en-US" sz="1000" spc="0">
                <a:solidFill>
                  <a:schemeClr val="bg1"/>
                </a:solidFill>
                <a:latin typeface="Inter V" panose="02000503000000020004" charset="0"/>
                <a:cs typeface="Inter V" panose="02000503000000020004" charset="0"/>
              </a:rPr>
              <a:t>6.7%</a:t>
            </a:r>
            <a:endParaRPr lang="en-US" sz="1000" spc="0">
              <a:solidFill>
                <a:schemeClr val="bg1"/>
              </a:solidFill>
              <a:latin typeface="Inter V" panose="02000503000000020004" charset="0"/>
              <a:cs typeface="Inter V" panose="02000503000000020004" charset="0"/>
            </a:endParaRPr>
          </a:p>
        </p:txBody>
      </p:sp>
      <p:sp>
        <p:nvSpPr>
          <p:cNvPr id="19" name="内容占位符 2"/>
          <p:cNvSpPr>
            <a:spLocks noGrp="1"/>
          </p:cNvSpPr>
          <p:nvPr>
            <p:custDataLst>
              <p:tags r:id="rId15"/>
            </p:custDataLst>
          </p:nvPr>
        </p:nvSpPr>
        <p:spPr>
          <a:xfrm>
            <a:off x="3399155" y="3623310"/>
            <a:ext cx="2673350" cy="70675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lang="en-US" sz="1000" spc="0">
                <a:solidFill>
                  <a:schemeClr val="bg1"/>
                </a:solidFill>
                <a:latin typeface="Inter V" panose="02000503000000020004" charset="0"/>
                <a:cs typeface="Inter V" panose="02000503000000020004" charset="0"/>
              </a:rPr>
              <a:t>Allocated to the development of theXpansionChain protocol.Development to be conducted by the serviceprovider, XpansionChain. Pty. Ltd.</a:t>
            </a:r>
            <a:endParaRPr lang="en-US" sz="1000" spc="0">
              <a:solidFill>
                <a:schemeClr val="bg1"/>
              </a:solidFill>
              <a:latin typeface="Inter V" panose="02000503000000020004" charset="0"/>
              <a:cs typeface="Inter V" panose="02000503000000020004" charset="0"/>
            </a:endParaRPr>
          </a:p>
        </p:txBody>
      </p:sp>
      <p:sp>
        <p:nvSpPr>
          <p:cNvPr id="24" name="内容占位符 2"/>
          <p:cNvSpPr>
            <a:spLocks noGrp="1"/>
          </p:cNvSpPr>
          <p:nvPr>
            <p:custDataLst>
              <p:tags r:id="rId16"/>
            </p:custDataLst>
          </p:nvPr>
        </p:nvSpPr>
        <p:spPr>
          <a:xfrm>
            <a:off x="1002983" y="4565968"/>
            <a:ext cx="933450"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DAO Airdrop</a:t>
            </a:r>
            <a:endParaRPr sz="1000" spc="0">
              <a:solidFill>
                <a:schemeClr val="bg1"/>
              </a:solidFill>
              <a:latin typeface="Inter V" panose="02000503000000020004" charset="0"/>
              <a:cs typeface="Inter V" panose="02000503000000020004" charset="0"/>
            </a:endParaRPr>
          </a:p>
        </p:txBody>
      </p:sp>
      <p:sp>
        <p:nvSpPr>
          <p:cNvPr id="25" name="内容占位符 2"/>
          <p:cNvSpPr>
            <a:spLocks noGrp="1"/>
          </p:cNvSpPr>
          <p:nvPr>
            <p:custDataLst>
              <p:tags r:id="rId17"/>
            </p:custDataLst>
          </p:nvPr>
        </p:nvSpPr>
        <p:spPr>
          <a:xfrm>
            <a:off x="2594610" y="4565968"/>
            <a:ext cx="479425"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en-US" sz="1000" spc="0">
                <a:solidFill>
                  <a:schemeClr val="bg1"/>
                </a:solidFill>
                <a:latin typeface="Inter V" panose="02000503000000020004" charset="0"/>
                <a:cs typeface="Inter V" panose="02000503000000020004" charset="0"/>
              </a:rPr>
              <a:t>5.3%</a:t>
            </a:r>
            <a:endParaRPr lang="en-US" sz="1000" spc="0">
              <a:solidFill>
                <a:schemeClr val="bg1"/>
              </a:solidFill>
              <a:latin typeface="Inter V" panose="02000503000000020004" charset="0"/>
              <a:cs typeface="Inter V" panose="02000503000000020004" charset="0"/>
            </a:endParaRPr>
          </a:p>
        </p:txBody>
      </p:sp>
      <p:sp>
        <p:nvSpPr>
          <p:cNvPr id="26" name="内容占位符 2"/>
          <p:cNvSpPr>
            <a:spLocks noGrp="1"/>
          </p:cNvSpPr>
          <p:nvPr>
            <p:custDataLst>
              <p:tags r:id="rId18"/>
            </p:custDataLst>
          </p:nvPr>
        </p:nvSpPr>
        <p:spPr>
          <a:xfrm>
            <a:off x="3399155" y="4489133"/>
            <a:ext cx="2673350" cy="39878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lang="en-US" sz="1000" spc="0">
                <a:solidFill>
                  <a:schemeClr val="bg1"/>
                </a:solidFill>
                <a:latin typeface="Inter V" panose="02000503000000020004" charset="0"/>
                <a:cs typeface="Inter V" panose="02000503000000020004" charset="0"/>
              </a:rPr>
              <a:t>Allocated to private sale investors bothinstitutional and individual.</a:t>
            </a:r>
            <a:endParaRPr lang="en-US" sz="1000" spc="0">
              <a:solidFill>
                <a:schemeClr val="bg1"/>
              </a:solidFill>
              <a:latin typeface="Inter V" panose="02000503000000020004" charset="0"/>
              <a:cs typeface="Inter V" panose="02000503000000020004" charset="0"/>
            </a:endParaRPr>
          </a:p>
        </p:txBody>
      </p:sp>
      <p:sp>
        <p:nvSpPr>
          <p:cNvPr id="27" name="内容占位符 2"/>
          <p:cNvSpPr>
            <a:spLocks noGrp="1"/>
          </p:cNvSpPr>
          <p:nvPr>
            <p:custDataLst>
              <p:tags r:id="rId19"/>
            </p:custDataLst>
          </p:nvPr>
        </p:nvSpPr>
        <p:spPr>
          <a:xfrm>
            <a:off x="1057593" y="5148581"/>
            <a:ext cx="824230"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Public sale</a:t>
            </a:r>
            <a:endParaRPr sz="1000" spc="0">
              <a:solidFill>
                <a:schemeClr val="bg1"/>
              </a:solidFill>
              <a:latin typeface="Inter V" panose="02000503000000020004" charset="0"/>
              <a:cs typeface="Inter V" panose="02000503000000020004" charset="0"/>
            </a:endParaRPr>
          </a:p>
        </p:txBody>
      </p:sp>
      <p:sp>
        <p:nvSpPr>
          <p:cNvPr id="28" name="内容占位符 2"/>
          <p:cNvSpPr>
            <a:spLocks noGrp="1"/>
          </p:cNvSpPr>
          <p:nvPr>
            <p:custDataLst>
              <p:tags r:id="rId20"/>
            </p:custDataLst>
          </p:nvPr>
        </p:nvSpPr>
        <p:spPr>
          <a:xfrm>
            <a:off x="2594610" y="5148581"/>
            <a:ext cx="426720"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en-US" sz="1000" spc="0">
                <a:solidFill>
                  <a:schemeClr val="bg1"/>
                </a:solidFill>
                <a:latin typeface="Inter V" panose="02000503000000020004" charset="0"/>
                <a:cs typeface="Inter V" panose="02000503000000020004" charset="0"/>
              </a:rPr>
              <a:t>14%</a:t>
            </a:r>
            <a:endParaRPr lang="en-US" sz="1000" spc="0">
              <a:solidFill>
                <a:schemeClr val="bg1"/>
              </a:solidFill>
              <a:latin typeface="Inter V" panose="02000503000000020004" charset="0"/>
              <a:cs typeface="Inter V" panose="02000503000000020004" charset="0"/>
            </a:endParaRPr>
          </a:p>
        </p:txBody>
      </p:sp>
      <p:sp>
        <p:nvSpPr>
          <p:cNvPr id="29" name="内容占位符 2"/>
          <p:cNvSpPr>
            <a:spLocks noGrp="1"/>
          </p:cNvSpPr>
          <p:nvPr>
            <p:custDataLst>
              <p:tags r:id="rId21"/>
            </p:custDataLst>
          </p:nvPr>
        </p:nvSpPr>
        <p:spPr>
          <a:xfrm>
            <a:off x="3399155" y="5148581"/>
            <a:ext cx="2673350" cy="24511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lang="en-US" sz="1000" spc="0">
                <a:solidFill>
                  <a:schemeClr val="bg1"/>
                </a:solidFill>
                <a:latin typeface="Inter V" panose="02000503000000020004" charset="0"/>
                <a:cs typeface="Inter V" panose="02000503000000020004" charset="0"/>
              </a:rPr>
              <a:t>Allocated to the XPC public sale.</a:t>
            </a:r>
            <a:endParaRPr lang="en-US" sz="1000" spc="0">
              <a:solidFill>
                <a:schemeClr val="bg1"/>
              </a:solidFill>
              <a:latin typeface="Inter V" panose="02000503000000020004" charset="0"/>
              <a:cs typeface="Inter V" panose="02000503000000020004" charset="0"/>
            </a:endParaRPr>
          </a:p>
        </p:txBody>
      </p:sp>
      <p:sp>
        <p:nvSpPr>
          <p:cNvPr id="30" name="内容占位符 2"/>
          <p:cNvSpPr>
            <a:spLocks noGrp="1"/>
          </p:cNvSpPr>
          <p:nvPr>
            <p:custDataLst>
              <p:tags r:id="rId22"/>
            </p:custDataLst>
          </p:nvPr>
        </p:nvSpPr>
        <p:spPr>
          <a:xfrm>
            <a:off x="1023303" y="5744529"/>
            <a:ext cx="892810" cy="39878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Foundation </a:t>
            </a:r>
            <a:endParaRPr sz="1000" spc="0">
              <a:solidFill>
                <a:schemeClr val="bg1"/>
              </a:solidFill>
              <a:latin typeface="Inter V" panose="02000503000000020004" charset="0"/>
              <a:cs typeface="Inter V" panose="02000503000000020004" charset="0"/>
            </a:endParaRPr>
          </a:p>
          <a:p>
            <a:pPr marL="0" indent="0" algn="ctr">
              <a:lnSpc>
                <a:spcPct val="100000"/>
              </a:lnSpc>
              <a:spcAft>
                <a:spcPts val="0"/>
              </a:spcAft>
              <a:buNone/>
            </a:pPr>
            <a:r>
              <a:rPr sz="1000" spc="0">
                <a:solidFill>
                  <a:schemeClr val="bg1"/>
                </a:solidFill>
                <a:latin typeface="Inter V" panose="02000503000000020004" charset="0"/>
                <a:cs typeface="Inter V" panose="02000503000000020004" charset="0"/>
              </a:rPr>
              <a:t>reserve</a:t>
            </a:r>
            <a:endParaRPr sz="1000" spc="0">
              <a:solidFill>
                <a:schemeClr val="bg1"/>
              </a:solidFill>
              <a:latin typeface="Inter V" panose="02000503000000020004" charset="0"/>
              <a:cs typeface="Inter V" panose="02000503000000020004" charset="0"/>
            </a:endParaRPr>
          </a:p>
        </p:txBody>
      </p:sp>
      <p:sp>
        <p:nvSpPr>
          <p:cNvPr id="31" name="内容占位符 2"/>
          <p:cNvSpPr>
            <a:spLocks noGrp="1"/>
          </p:cNvSpPr>
          <p:nvPr>
            <p:custDataLst>
              <p:tags r:id="rId23"/>
            </p:custDataLst>
          </p:nvPr>
        </p:nvSpPr>
        <p:spPr>
          <a:xfrm>
            <a:off x="2594610" y="5821364"/>
            <a:ext cx="424815" cy="245110"/>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lang="en-US" sz="1000" spc="0">
                <a:solidFill>
                  <a:schemeClr val="bg1"/>
                </a:solidFill>
                <a:latin typeface="Inter V" panose="02000503000000020004" charset="0"/>
                <a:cs typeface="Inter V" panose="02000503000000020004" charset="0"/>
              </a:rPr>
              <a:t>19%</a:t>
            </a:r>
            <a:endParaRPr lang="en-US" sz="1000" spc="0">
              <a:solidFill>
                <a:schemeClr val="bg1"/>
              </a:solidFill>
              <a:latin typeface="Inter V" panose="02000503000000020004" charset="0"/>
              <a:cs typeface="Inter V" panose="02000503000000020004" charset="0"/>
            </a:endParaRPr>
          </a:p>
        </p:txBody>
      </p:sp>
      <p:sp>
        <p:nvSpPr>
          <p:cNvPr id="32" name="内容占位符 2"/>
          <p:cNvSpPr>
            <a:spLocks noGrp="1"/>
          </p:cNvSpPr>
          <p:nvPr>
            <p:custDataLst>
              <p:tags r:id="rId24"/>
            </p:custDataLst>
          </p:nvPr>
        </p:nvSpPr>
        <p:spPr>
          <a:xfrm>
            <a:off x="3399155" y="5590541"/>
            <a:ext cx="2673350" cy="70675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0"/>
              </a:spcAft>
              <a:buNone/>
            </a:pPr>
            <a:r>
              <a:rPr lang="en-US" sz="1000" spc="0">
                <a:solidFill>
                  <a:schemeClr val="bg1"/>
                </a:solidFill>
                <a:latin typeface="Inter V" panose="02000503000000020004" charset="0"/>
                <a:cs typeface="Inter V" panose="02000503000000020004" charset="0"/>
              </a:rPr>
              <a:t>Allocated to ecosystem-development relatedinitiatives, mainly liquidity provision for exchanges (centralised and decentralisedvenues).</a:t>
            </a:r>
            <a:endParaRPr lang="en-US" sz="1000" spc="0">
              <a:solidFill>
                <a:schemeClr val="bg1"/>
              </a:solidFill>
              <a:latin typeface="Inter V" panose="02000503000000020004" charset="0"/>
              <a:cs typeface="Inter V" panose="02000503000000020004" charset="0"/>
            </a:endParaRPr>
          </a:p>
        </p:txBody>
      </p:sp>
      <p:cxnSp>
        <p:nvCxnSpPr>
          <p:cNvPr id="33" name="直接连接符 32"/>
          <p:cNvCxnSpPr/>
          <p:nvPr/>
        </p:nvCxnSpPr>
        <p:spPr>
          <a:xfrm>
            <a:off x="843280" y="3554730"/>
            <a:ext cx="516318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3280" y="4390390"/>
            <a:ext cx="516318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43280" y="5018405"/>
            <a:ext cx="516318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圆角矩形 37"/>
          <p:cNvSpPr/>
          <p:nvPr>
            <p:custDataLst>
              <p:tags r:id="rId25"/>
            </p:custDataLst>
          </p:nvPr>
        </p:nvSpPr>
        <p:spPr>
          <a:xfrm>
            <a:off x="6469380" y="2027555"/>
            <a:ext cx="5187950" cy="4387850"/>
          </a:xfrm>
          <a:prstGeom prst="roundRect">
            <a:avLst>
              <a:gd name="adj" fmla="val 4848"/>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连接符 35"/>
          <p:cNvCxnSpPr/>
          <p:nvPr/>
        </p:nvCxnSpPr>
        <p:spPr>
          <a:xfrm>
            <a:off x="843280" y="5509895"/>
            <a:ext cx="516318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图表 36"/>
          <p:cNvGraphicFramePr/>
          <p:nvPr/>
        </p:nvGraphicFramePr>
        <p:xfrm>
          <a:off x="6612255" y="2199005"/>
          <a:ext cx="5045710" cy="3784600"/>
        </p:xfrm>
        <a:graphic>
          <a:graphicData uri="http://schemas.openxmlformats.org/drawingml/2006/chart">
            <c:chart xmlns:c="http://schemas.openxmlformats.org/drawingml/2006/chart" xmlns:r="http://schemas.openxmlformats.org/officeDocument/2006/relationships" r:id="rId1"/>
          </a:graphicData>
        </a:graphic>
      </p:graphicFrame>
      <p:pic>
        <p:nvPicPr>
          <p:cNvPr id="39" name="图片 38" descr="Xpansion Chain (2)"/>
          <p:cNvPicPr>
            <a:picLocks noChangeAspect="1"/>
          </p:cNvPicPr>
          <p:nvPr>
            <p:custDataLst>
              <p:tags r:id="rId26"/>
            </p:custDataLst>
          </p:nvPr>
        </p:nvPicPr>
        <p:blipFill>
          <a:blip r:embed="rId27"/>
          <a:stretch>
            <a:fillRect/>
          </a:stretch>
        </p:blipFill>
        <p:spPr>
          <a:xfrm>
            <a:off x="10926445" y="424180"/>
            <a:ext cx="935990" cy="288925"/>
          </a:xfrm>
          <a:prstGeom prst="rect">
            <a:avLst/>
          </a:prstGeom>
        </p:spPr>
      </p:pic>
      <p:pic>
        <p:nvPicPr>
          <p:cNvPr id="4" name="图片 3" descr="beautiful-festive-gift-wrap-inside-golden-black-background-3d-illustration-3d-rendering_pixian"/>
          <p:cNvPicPr>
            <a:picLocks noChangeAspect="1"/>
          </p:cNvPicPr>
          <p:nvPr>
            <p:custDataLst>
              <p:tags r:id="rId28"/>
            </p:custDataLst>
          </p:nvPr>
        </p:nvPicPr>
        <p:blipFill>
          <a:blip r:embed="rId29"/>
          <a:stretch>
            <a:fillRect/>
          </a:stretch>
        </p:blipFill>
        <p:spPr>
          <a:xfrm>
            <a:off x="7589520" y="2160905"/>
            <a:ext cx="3111500" cy="3111500"/>
          </a:xfrm>
          <a:prstGeom prst="rect">
            <a:avLst/>
          </a:prstGeom>
        </p:spPr>
      </p:pic>
    </p:spTree>
    <p:custDataLst>
      <p:tags r:id="rId3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paper-color-layer-abstract-background"/>
          <p:cNvPicPr>
            <a:picLocks noChangeAspect="1"/>
          </p:cNvPicPr>
          <p:nvPr/>
        </p:nvPicPr>
        <p:blipFill>
          <a:blip r:embed="rId1">
            <a:alphaModFix amt="40000"/>
          </a:blip>
          <a:stretch>
            <a:fillRect/>
          </a:stretch>
        </p:blipFill>
        <p:spPr>
          <a:xfrm>
            <a:off x="0" y="0"/>
            <a:ext cx="10580370" cy="6858000"/>
          </a:xfrm>
          <a:prstGeom prst="rect">
            <a:avLst/>
          </a:prstGeom>
        </p:spPr>
      </p:pic>
      <p:sp>
        <p:nvSpPr>
          <p:cNvPr id="2" name="标题 1"/>
          <p:cNvSpPr>
            <a:spLocks noGrp="1"/>
          </p:cNvSpPr>
          <p:nvPr>
            <p:ph type="title"/>
          </p:nvPr>
        </p:nvSpPr>
        <p:spPr>
          <a:xfrm>
            <a:off x="850970" y="1595190"/>
            <a:ext cx="2506980" cy="583565"/>
          </a:xfrm>
        </p:spPr>
        <p:txBody>
          <a:bodyPr wrap="none">
            <a:spAutoFit/>
          </a:bodyPr>
          <a:p>
            <a:pPr algn="l"/>
            <a:r>
              <a:rPr sz="3200" spc="0">
                <a:solidFill>
                  <a:srgbClr val="00FFBD"/>
                </a:solidFill>
                <a:latin typeface="Inter V" panose="02000503000000020004" charset="0"/>
                <a:cs typeface="Inter V" panose="02000503000000020004" charset="0"/>
              </a:rPr>
              <a:t>XPC system</a:t>
            </a:r>
            <a:endParaRPr sz="3200" spc="0">
              <a:solidFill>
                <a:srgbClr val="00FFBD"/>
              </a:solidFill>
              <a:latin typeface="Inter V" panose="02000503000000020004" charset="0"/>
              <a:cs typeface="Inter V" panose="02000503000000020004" charset="0"/>
            </a:endParaRPr>
          </a:p>
        </p:txBody>
      </p:sp>
      <p:sp>
        <p:nvSpPr>
          <p:cNvPr id="8" name="矩形 7"/>
          <p:cNvSpPr/>
          <p:nvPr>
            <p:custDataLst>
              <p:tags r:id="rId2"/>
            </p:custDataLst>
          </p:nvPr>
        </p:nvSpPr>
        <p:spPr>
          <a:xfrm>
            <a:off x="-12700" y="2529840"/>
            <a:ext cx="6241415" cy="4328160"/>
          </a:xfrm>
          <a:prstGeom prst="rect">
            <a:avLst/>
          </a:prstGeom>
          <a:solidFill>
            <a:srgbClr val="00FFBD">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nvPr>
        </p:nvSpPr>
        <p:spPr>
          <a:xfrm>
            <a:off x="850900" y="3121025"/>
            <a:ext cx="5346065" cy="3061970"/>
          </a:xfrm>
        </p:spPr>
        <p:txBody>
          <a:bodyPr wrap="square">
            <a:noAutofit/>
          </a:bodyPr>
          <a:p>
            <a:pPr marL="0" indent="0">
              <a:lnSpc>
                <a:spcPct val="120000"/>
              </a:lnSpc>
              <a:buNone/>
            </a:pPr>
            <a:r>
              <a:rPr sz="1600" spc="0">
                <a:solidFill>
                  <a:schemeClr val="bg1"/>
                </a:solidFill>
                <a:latin typeface="Inter V" panose="02000503000000020004" charset="0"/>
                <a:cs typeface="Inter V" panose="02000503000000020004" charset="0"/>
              </a:rPr>
              <a:t>XPC is the incentive certificate of XpansionChain ecology, which aims to motivate the participants in the community to build the ecology together, and further obtain more income from the XpansionChain ecosystem, which is the embodiment of the contribution value of the participants to the ecological construction. Staking, recommending, participating in the XpansionChain protocol, and participating in specific tasks will all get XPC.</a:t>
            </a:r>
            <a:endParaRPr sz="1600" spc="0">
              <a:solidFill>
                <a:schemeClr val="bg1"/>
              </a:solidFill>
              <a:latin typeface="Inter V" panose="02000503000000020004" charset="0"/>
              <a:cs typeface="Inter V" panose="02000503000000020004" charset="0"/>
            </a:endParaRPr>
          </a:p>
        </p:txBody>
      </p:sp>
      <p:pic>
        <p:nvPicPr>
          <p:cNvPr id="6" name="图片 5" descr="3d-illustration-neon-light-alien-colorful-futureistic-wallpaper-background_pixian32132"/>
          <p:cNvPicPr>
            <a:picLocks noChangeAspect="1"/>
          </p:cNvPicPr>
          <p:nvPr/>
        </p:nvPicPr>
        <p:blipFill>
          <a:blip r:embed="rId3"/>
          <a:stretch>
            <a:fillRect/>
          </a:stretch>
        </p:blipFill>
        <p:spPr>
          <a:xfrm>
            <a:off x="5334000" y="-25400"/>
            <a:ext cx="6858000" cy="6858000"/>
          </a:xfrm>
          <a:prstGeom prst="rect">
            <a:avLst/>
          </a:prstGeom>
        </p:spPr>
      </p:pic>
      <p:pic>
        <p:nvPicPr>
          <p:cNvPr id="10" name="图片 9" descr="Xpansion Chain (2)"/>
          <p:cNvPicPr>
            <a:picLocks noChangeAspect="1"/>
          </p:cNvPicPr>
          <p:nvPr>
            <p:custDataLst>
              <p:tags r:id="rId4"/>
            </p:custDataLst>
          </p:nvPr>
        </p:nvPicPr>
        <p:blipFill>
          <a:blip r:embed="rId5"/>
          <a:stretch>
            <a:fillRect/>
          </a:stretch>
        </p:blipFill>
        <p:spPr>
          <a:xfrm>
            <a:off x="372745" y="424180"/>
            <a:ext cx="935990" cy="288925"/>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stylish-luxury-elegant-studio-pedestal-background-3d-illustration"/>
          <p:cNvPicPr>
            <a:picLocks noChangeAspect="1"/>
          </p:cNvPicPr>
          <p:nvPr>
            <p:custDataLst>
              <p:tags r:id="rId1"/>
            </p:custDataLst>
          </p:nvPr>
        </p:nvPicPr>
        <p:blipFill>
          <a:blip r:embed="rId2">
            <a:alphaModFix amt="20000"/>
          </a:blip>
          <a:stretch>
            <a:fillRect/>
          </a:stretch>
        </p:blipFill>
        <p:spPr>
          <a:xfrm>
            <a:off x="0" y="-635"/>
            <a:ext cx="12192000" cy="6858000"/>
          </a:xfrm>
          <a:prstGeom prst="rect">
            <a:avLst/>
          </a:prstGeom>
        </p:spPr>
      </p:pic>
      <p:pic>
        <p:nvPicPr>
          <p:cNvPr id="11" name="图片 10" descr="dark-green-blue-grainy-gradient-background-black-backdrop-noise-texture-webpage-header-wide-banner"/>
          <p:cNvPicPr>
            <a:picLocks noChangeAspect="1"/>
          </p:cNvPicPr>
          <p:nvPr>
            <p:custDataLst>
              <p:tags r:id="rId3"/>
            </p:custDataLst>
          </p:nvPr>
        </p:nvPicPr>
        <p:blipFill>
          <a:blip r:embed="rId4">
            <a:alphaModFix amt="40000"/>
          </a:blip>
          <a:stretch>
            <a:fillRect/>
          </a:stretch>
        </p:blipFill>
        <p:spPr>
          <a:xfrm>
            <a:off x="0" y="0"/>
            <a:ext cx="12192000" cy="6858000"/>
          </a:xfrm>
          <a:prstGeom prst="rect">
            <a:avLst/>
          </a:prstGeom>
        </p:spPr>
      </p:pic>
      <p:pic>
        <p:nvPicPr>
          <p:cNvPr id="8" name="图片 7" descr="minimalist-3d-geometric-orbit-ring_pixian"/>
          <p:cNvPicPr>
            <a:picLocks noChangeAspect="1"/>
          </p:cNvPicPr>
          <p:nvPr/>
        </p:nvPicPr>
        <p:blipFill>
          <a:blip r:embed="rId5"/>
          <a:stretch>
            <a:fillRect/>
          </a:stretch>
        </p:blipFill>
        <p:spPr>
          <a:xfrm>
            <a:off x="3496310" y="1450975"/>
            <a:ext cx="9611995" cy="5406390"/>
          </a:xfrm>
          <a:prstGeom prst="rect">
            <a:avLst/>
          </a:prstGeom>
        </p:spPr>
      </p:pic>
      <p:sp>
        <p:nvSpPr>
          <p:cNvPr id="5" name="标题 1"/>
          <p:cNvSpPr>
            <a:spLocks noGrp="1"/>
          </p:cNvSpPr>
          <p:nvPr/>
        </p:nvSpPr>
        <p:spPr>
          <a:xfrm>
            <a:off x="822395" y="4473068"/>
            <a:ext cx="5555615" cy="461645"/>
          </a:xfrm>
          <a:prstGeom prst="rect">
            <a:avLst/>
          </a:prstGeom>
        </p:spPr>
        <p:txBody>
          <a:bodyPr vert="horz" wrap="none" lIns="90000" tIns="46800" rIns="90000" bIns="46800" rtlCol="0" anchor="ctr" anchorCtr="0">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2400" spc="0">
                <a:solidFill>
                  <a:srgbClr val="00FFBD"/>
                </a:solidFill>
                <a:uFillTx/>
                <a:latin typeface="Inter V" panose="02000503000000020004" charset="0"/>
                <a:cs typeface="Inter V" panose="02000503000000020004" charset="0"/>
                <a:sym typeface="+mn-ea"/>
              </a:rPr>
              <a:t>https://medium.com/@xpansionchain</a:t>
            </a:r>
            <a:endParaRPr lang="zh-CN" altLang="en-US" sz="2400" spc="0">
              <a:solidFill>
                <a:srgbClr val="00FFBD"/>
              </a:solidFill>
              <a:uFillTx/>
              <a:latin typeface="Inter V" panose="02000503000000020004" charset="0"/>
              <a:cs typeface="Inter V" panose="02000503000000020004" charset="0"/>
              <a:sym typeface="+mn-ea"/>
            </a:endParaRPr>
          </a:p>
        </p:txBody>
      </p:sp>
      <p:sp>
        <p:nvSpPr>
          <p:cNvPr id="3" name="标题 1"/>
          <p:cNvSpPr>
            <a:spLocks noGrp="1"/>
          </p:cNvSpPr>
          <p:nvPr>
            <p:custDataLst>
              <p:tags r:id="rId6"/>
            </p:custDataLst>
          </p:nvPr>
        </p:nvSpPr>
        <p:spPr>
          <a:xfrm>
            <a:off x="821760" y="1799025"/>
            <a:ext cx="4782185" cy="1076325"/>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sz="3200" spc="0">
                <a:solidFill>
                  <a:srgbClr val="00FFBD"/>
                </a:solidFill>
                <a:latin typeface="Inter V" panose="02000503000000020004" charset="0"/>
                <a:cs typeface="Inter V" panose="02000503000000020004" charset="0"/>
              </a:rPr>
              <a:t>XpansionChain Horizon </a:t>
            </a:r>
            <a:endParaRPr sz="3200" spc="0">
              <a:solidFill>
                <a:srgbClr val="00FFBD"/>
              </a:solidFill>
              <a:latin typeface="Inter V" panose="02000503000000020004" charset="0"/>
              <a:cs typeface="Inter V" panose="02000503000000020004" charset="0"/>
            </a:endParaRPr>
          </a:p>
          <a:p>
            <a:pPr algn="l"/>
            <a:r>
              <a:rPr sz="3200" spc="0">
                <a:solidFill>
                  <a:srgbClr val="00FFBD"/>
                </a:solidFill>
                <a:latin typeface="Inter V" panose="02000503000000020004" charset="0"/>
                <a:cs typeface="Inter V" panose="02000503000000020004" charset="0"/>
              </a:rPr>
              <a:t>public offering plan</a:t>
            </a:r>
            <a:endParaRPr sz="3200" spc="0">
              <a:solidFill>
                <a:srgbClr val="00FFBD"/>
              </a:solidFill>
              <a:latin typeface="Inter V" panose="02000503000000020004" charset="0"/>
              <a:cs typeface="Inter V" panose="02000503000000020004" charset="0"/>
            </a:endParaRPr>
          </a:p>
        </p:txBody>
      </p:sp>
      <p:sp>
        <p:nvSpPr>
          <p:cNvPr id="4" name="标题 1"/>
          <p:cNvSpPr>
            <a:spLocks noGrp="1"/>
          </p:cNvSpPr>
          <p:nvPr>
            <p:custDataLst>
              <p:tags r:id="rId7"/>
            </p:custDataLst>
          </p:nvPr>
        </p:nvSpPr>
        <p:spPr>
          <a:xfrm>
            <a:off x="822325" y="3169285"/>
            <a:ext cx="4063365" cy="953135"/>
          </a:xfrm>
        </p:spPr>
        <p:txBody>
          <a:bodyPr wrap="square">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sz="2000" b="0" spc="0">
                <a:solidFill>
                  <a:schemeClr val="bg1"/>
                </a:solidFill>
                <a:latin typeface="Inter V" panose="02000503000000020004" charset="0"/>
                <a:cs typeface="Inter V" panose="02000503000000020004" charset="0"/>
              </a:rPr>
              <a:t>Participate in obtaining XpansionChain DAO community NFT to enjoy early </a:t>
            </a:r>
            <a:r>
              <a:rPr sz="2000" spc="0">
                <a:solidFill>
                  <a:schemeClr val="bg1"/>
                </a:solidFill>
                <a:latin typeface="Inter V" panose="02000503000000020004" charset="0"/>
                <a:cs typeface="Inter V" panose="02000503000000020004" charset="0"/>
              </a:rPr>
              <a:t>XPC tokens</a:t>
            </a:r>
            <a:endParaRPr sz="2000" spc="0">
              <a:solidFill>
                <a:schemeClr val="bg1"/>
              </a:solidFill>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8"/>
            </p:custDataLst>
          </p:nvPr>
        </p:nvPicPr>
        <p:blipFill>
          <a:blip r:embed="rId9"/>
          <a:stretch>
            <a:fillRect/>
          </a:stretch>
        </p:blipFill>
        <p:spPr>
          <a:xfrm>
            <a:off x="10926445" y="424180"/>
            <a:ext cx="935990" cy="288925"/>
          </a:xfrm>
          <a:prstGeom prst="rect">
            <a:avLst/>
          </a:prstGeom>
        </p:spPr>
      </p:pic>
    </p:spTree>
    <p:custDataLst>
      <p:tags r:id="rId1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neon-green-black-soft-gradient-background"/>
          <p:cNvPicPr>
            <a:picLocks noChangeAspect="1"/>
          </p:cNvPicPr>
          <p:nvPr/>
        </p:nvPicPr>
        <p:blipFill>
          <a:blip r:embed="rId1">
            <a:alphaModFix amt="60000"/>
          </a:blip>
          <a:stretch>
            <a:fillRect/>
          </a:stretch>
        </p:blipFill>
        <p:spPr>
          <a:xfrm>
            <a:off x="-12700" y="0"/>
            <a:ext cx="12204700" cy="6858000"/>
          </a:xfrm>
          <a:prstGeom prst="rect">
            <a:avLst/>
          </a:prstGeom>
        </p:spPr>
      </p:pic>
      <p:sp>
        <p:nvSpPr>
          <p:cNvPr id="8" name="矩形 7"/>
          <p:cNvSpPr/>
          <p:nvPr>
            <p:custDataLst>
              <p:tags r:id="rId2"/>
            </p:custDataLst>
          </p:nvPr>
        </p:nvSpPr>
        <p:spPr>
          <a:xfrm>
            <a:off x="-12700" y="0"/>
            <a:ext cx="12204700" cy="4366895"/>
          </a:xfrm>
          <a:prstGeom prst="rect">
            <a:avLst/>
          </a:prstGeom>
          <a:solidFill>
            <a:srgbClr val="00FFBD">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088505" y="4631690"/>
            <a:ext cx="1673860" cy="521970"/>
          </a:xfrm>
          <a:prstGeom prst="rect">
            <a:avLst/>
          </a:prstGeom>
          <a:noFill/>
        </p:spPr>
        <p:txBody>
          <a:bodyPr wrap="none" rtlCol="0">
            <a:spAutoFit/>
          </a:bodyPr>
          <a:p>
            <a:pPr algn="l"/>
            <a:r>
              <a:rPr lang="zh-CN" altLang="en-US" sz="2800" b="1">
                <a:solidFill>
                  <a:srgbClr val="03FFDA"/>
                </a:solidFill>
                <a:latin typeface="Inter V" panose="02000503000000020004" charset="0"/>
                <a:cs typeface="Inter V" panose="02000503000000020004" charset="0"/>
                <a:sym typeface="+mn-ea"/>
              </a:rPr>
              <a:t>Nicola W</a:t>
            </a:r>
            <a:endParaRPr lang="zh-CN" altLang="en-US" sz="2800" b="1">
              <a:solidFill>
                <a:srgbClr val="03FFDA"/>
              </a:solidFill>
              <a:latin typeface="Inter V" panose="02000503000000020004" charset="0"/>
              <a:cs typeface="Inter V" panose="02000503000000020004" charset="0"/>
              <a:sym typeface="+mn-ea"/>
            </a:endParaRPr>
          </a:p>
        </p:txBody>
      </p:sp>
      <p:sp>
        <p:nvSpPr>
          <p:cNvPr id="4" name="标题 1"/>
          <p:cNvSpPr>
            <a:spLocks noGrp="1"/>
          </p:cNvSpPr>
          <p:nvPr>
            <p:custDataLst>
              <p:tags r:id="rId3"/>
            </p:custDataLst>
          </p:nvPr>
        </p:nvSpPr>
        <p:spPr>
          <a:xfrm>
            <a:off x="567690" y="908050"/>
            <a:ext cx="10419715" cy="2306955"/>
          </a:xfrm>
        </p:spPr>
        <p:txBody>
          <a:bodyPr wrap="squar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sz="1800" b="0" spc="0">
                <a:solidFill>
                  <a:schemeClr val="bg1"/>
                </a:solidFill>
                <a:latin typeface="Inter V" panose="02000503000000020004" charset="0"/>
                <a:cs typeface="Inter V" panose="02000503000000020004" charset="0"/>
              </a:rPr>
              <a:t>Rollup customized for applications provides Layer 1 security and customizability of application chains. However, a common problem with Rollups today is that they mostly operate with centralized sorters and generate decentralized liquidity and user bases. We find XpansionChain's approach of facilitating application-customized Rollup launches via EigenDA to be an inspiring one. Their core network helps thousands of Rollup applications to quickly access the Ethernet network, reducing deployment and development costs. All of this dramatically shortens the time-to-market and encourages rapid innovation and experimentation.</a:t>
            </a:r>
            <a:endParaRPr sz="1800" b="0" spc="0">
              <a:solidFill>
                <a:schemeClr val="bg1"/>
              </a:solidFill>
              <a:latin typeface="Inter V" panose="02000503000000020004" charset="0"/>
              <a:cs typeface="Inter V" panose="02000503000000020004" charset="0"/>
            </a:endParaRPr>
          </a:p>
        </p:txBody>
      </p:sp>
      <p:pic>
        <p:nvPicPr>
          <p:cNvPr id="2" name="图片 1" descr="321321"/>
          <p:cNvPicPr>
            <a:picLocks noChangeAspect="1"/>
          </p:cNvPicPr>
          <p:nvPr/>
        </p:nvPicPr>
        <p:blipFill>
          <a:blip r:embed="rId4"/>
          <a:stretch>
            <a:fillRect/>
          </a:stretch>
        </p:blipFill>
        <p:spPr>
          <a:xfrm>
            <a:off x="8949055" y="3361055"/>
            <a:ext cx="2257425" cy="2581275"/>
          </a:xfrm>
          <a:prstGeom prst="rect">
            <a:avLst/>
          </a:prstGeom>
        </p:spPr>
      </p:pic>
      <p:sp>
        <p:nvSpPr>
          <p:cNvPr id="3" name="文本框 2"/>
          <p:cNvSpPr txBox="1"/>
          <p:nvPr/>
        </p:nvSpPr>
        <p:spPr>
          <a:xfrm>
            <a:off x="5741035" y="5043170"/>
            <a:ext cx="3018790" cy="306705"/>
          </a:xfrm>
          <a:prstGeom prst="rect">
            <a:avLst/>
          </a:prstGeom>
          <a:noFill/>
        </p:spPr>
        <p:txBody>
          <a:bodyPr wrap="none" rtlCol="0">
            <a:spAutoFit/>
          </a:bodyPr>
          <a:p>
            <a:pPr algn="l"/>
            <a:r>
              <a:rPr lang="zh-CN" altLang="en-US" sz="1400">
                <a:solidFill>
                  <a:schemeClr val="bg1"/>
                </a:solidFill>
                <a:latin typeface="Inter V" panose="02000503000000020004" charset="0"/>
                <a:cs typeface="Inter V" panose="02000503000000020004" charset="0"/>
                <a:sym typeface="+mn-ea"/>
              </a:rPr>
              <a:t>Binance Labs Investment Director</a:t>
            </a:r>
            <a:endParaRPr lang="zh-CN" altLang="en-US" sz="1400">
              <a:solidFill>
                <a:schemeClr val="bg1"/>
              </a:solidFill>
              <a:latin typeface="Inter V" panose="02000503000000020004" charset="0"/>
              <a:cs typeface="Inter V" panose="02000503000000020004" charset="0"/>
              <a:sym typeface="+mn-ea"/>
            </a:endParaRPr>
          </a:p>
        </p:txBody>
      </p:sp>
      <p:pic>
        <p:nvPicPr>
          <p:cNvPr id="10" name="图片 9" descr="Xpansion Chain (2)"/>
          <p:cNvPicPr>
            <a:picLocks noChangeAspect="1"/>
          </p:cNvPicPr>
          <p:nvPr>
            <p:custDataLst>
              <p:tags r:id="rId5"/>
            </p:custDataLst>
          </p:nvPr>
        </p:nvPicPr>
        <p:blipFill>
          <a:blip r:embed="rId6"/>
          <a:stretch>
            <a:fillRect/>
          </a:stretch>
        </p:blipFill>
        <p:spPr>
          <a:xfrm>
            <a:off x="715645" y="5153660"/>
            <a:ext cx="1758315" cy="5429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副标题 2"/>
          <p:cNvSpPr>
            <a:spLocks noGrp="1"/>
          </p:cNvSpPr>
          <p:nvPr>
            <p:custDataLst>
              <p:tags r:id="rId1"/>
            </p:custDataLst>
          </p:nvPr>
        </p:nvSpPr>
        <p:spPr>
          <a:xfrm>
            <a:off x="4838242" y="4145235"/>
            <a:ext cx="7461250" cy="3411855"/>
          </a:xfrm>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sz="16600" b="1" spc="0">
                <a:solidFill>
                  <a:schemeClr val="tx1">
                    <a:lumMod val="85000"/>
                    <a:lumOff val="15000"/>
                  </a:schemeClr>
                </a:solidFill>
                <a:latin typeface="Inter V" panose="02000503000000020004" charset="0"/>
                <a:cs typeface="Inter V" panose="02000503000000020004" charset="0"/>
              </a:rPr>
              <a:t>Thanks</a:t>
            </a:r>
            <a:endParaRPr lang="en-US" altLang="zh-CN" sz="16600" b="1" spc="0">
              <a:solidFill>
                <a:schemeClr val="tx1">
                  <a:lumMod val="85000"/>
                  <a:lumOff val="15000"/>
                </a:schemeClr>
              </a:solidFill>
              <a:latin typeface="Inter V" panose="02000503000000020004" charset="0"/>
              <a:cs typeface="Inter V" panose="02000503000000020004" charset="0"/>
            </a:endParaRPr>
          </a:p>
        </p:txBody>
      </p:sp>
      <p:pic>
        <p:nvPicPr>
          <p:cNvPr id="11" name="图片 10" descr="dark-green-blue-grainy-gradient-background-black-backdrop-noise-texture-webpage-header-wide-banner"/>
          <p:cNvPicPr>
            <a:picLocks noChangeAspect="1"/>
          </p:cNvPicPr>
          <p:nvPr>
            <p:custDataLst>
              <p:tags r:id="rId2"/>
            </p:custDataLst>
          </p:nvPr>
        </p:nvPicPr>
        <p:blipFill>
          <a:blip r:embed="rId3">
            <a:alphaModFix amt="40000"/>
          </a:blip>
          <a:srcRect l="18229"/>
          <a:stretch>
            <a:fillRect/>
          </a:stretch>
        </p:blipFill>
        <p:spPr>
          <a:xfrm>
            <a:off x="0" y="0"/>
            <a:ext cx="9969500" cy="6858000"/>
          </a:xfrm>
          <a:prstGeom prst="rect">
            <a:avLst/>
          </a:prstGeom>
        </p:spPr>
      </p:pic>
      <p:pic>
        <p:nvPicPr>
          <p:cNvPr id="2" name="图片 1" descr="2313213123"/>
          <p:cNvPicPr>
            <a:picLocks noChangeAspect="1"/>
          </p:cNvPicPr>
          <p:nvPr/>
        </p:nvPicPr>
        <p:blipFill>
          <a:blip r:embed="rId4"/>
          <a:stretch>
            <a:fillRect/>
          </a:stretch>
        </p:blipFill>
        <p:spPr>
          <a:xfrm>
            <a:off x="0" y="911225"/>
            <a:ext cx="7044690" cy="5946775"/>
          </a:xfrm>
          <a:prstGeom prst="rect">
            <a:avLst/>
          </a:prstGeom>
        </p:spPr>
      </p:pic>
      <p:sp>
        <p:nvSpPr>
          <p:cNvPr id="5" name="文本框 4"/>
          <p:cNvSpPr txBox="1"/>
          <p:nvPr/>
        </p:nvSpPr>
        <p:spPr>
          <a:xfrm>
            <a:off x="7137400" y="2878455"/>
            <a:ext cx="3447415" cy="368300"/>
          </a:xfrm>
          <a:prstGeom prst="rect">
            <a:avLst/>
          </a:prstGeom>
          <a:noFill/>
        </p:spPr>
        <p:txBody>
          <a:bodyPr wrap="none" rtlCol="0">
            <a:spAutoFit/>
          </a:bodyPr>
          <a:p>
            <a:r>
              <a:rPr lang="en-US" altLang="zh-CN" b="1">
                <a:solidFill>
                  <a:schemeClr val="bg1"/>
                </a:solidFill>
                <a:latin typeface="Inter V" panose="02000503000000020004" charset="0"/>
                <a:cs typeface="Inter V" panose="02000503000000020004" charset="0"/>
              </a:rPr>
              <a:t>WEBSITE:</a:t>
            </a:r>
            <a:r>
              <a:rPr lang="en-US" altLang="zh-CN">
                <a:solidFill>
                  <a:schemeClr val="bg1"/>
                </a:solidFill>
                <a:latin typeface="Inter V" panose="02000503000000020004" charset="0"/>
                <a:cs typeface="Inter V" panose="02000503000000020004" charset="0"/>
              </a:rPr>
              <a:t>https://xchain.trade/</a:t>
            </a:r>
            <a:endParaRPr lang="en-US" altLang="zh-CN">
              <a:solidFill>
                <a:schemeClr val="bg1"/>
              </a:solidFill>
              <a:latin typeface="Inter V" panose="02000503000000020004" charset="0"/>
              <a:cs typeface="Inter V" panose="02000503000000020004" charset="0"/>
            </a:endParaRPr>
          </a:p>
        </p:txBody>
      </p:sp>
      <p:sp>
        <p:nvSpPr>
          <p:cNvPr id="6" name="文本框 5"/>
          <p:cNvSpPr txBox="1"/>
          <p:nvPr/>
        </p:nvSpPr>
        <p:spPr>
          <a:xfrm>
            <a:off x="7137400" y="4107815"/>
            <a:ext cx="3646170" cy="368300"/>
          </a:xfrm>
          <a:prstGeom prst="rect">
            <a:avLst/>
          </a:prstGeom>
          <a:noFill/>
        </p:spPr>
        <p:txBody>
          <a:bodyPr wrap="none" rtlCol="0">
            <a:spAutoFit/>
          </a:bodyPr>
          <a:p>
            <a:r>
              <a:rPr lang="en-US" altLang="zh-CN" b="1">
                <a:solidFill>
                  <a:schemeClr val="bg1"/>
                </a:solidFill>
                <a:latin typeface="Inter V" panose="02000503000000020004" charset="0"/>
                <a:cs typeface="Inter V" panose="02000503000000020004" charset="0"/>
              </a:rPr>
              <a:t>LINK:</a:t>
            </a:r>
            <a:r>
              <a:rPr lang="en-US" altLang="zh-CN">
                <a:solidFill>
                  <a:schemeClr val="bg1"/>
                </a:solidFill>
                <a:latin typeface="Inter V" panose="02000503000000020004" charset="0"/>
                <a:cs typeface="Inter V" panose="02000503000000020004" charset="0"/>
              </a:rPr>
              <a:t>https://link3.to/3ZYMZV7V</a:t>
            </a:r>
            <a:endParaRPr lang="en-US" altLang="zh-CN">
              <a:solidFill>
                <a:schemeClr val="bg1"/>
              </a:solidFill>
              <a:latin typeface="Inter V" panose="02000503000000020004" charset="0"/>
              <a:cs typeface="Inter V" panose="02000503000000020004" charset="0"/>
            </a:endParaRPr>
          </a:p>
        </p:txBody>
      </p:sp>
      <p:sp>
        <p:nvSpPr>
          <p:cNvPr id="7" name="文本框 6"/>
          <p:cNvSpPr txBox="1"/>
          <p:nvPr/>
        </p:nvSpPr>
        <p:spPr>
          <a:xfrm>
            <a:off x="7137400" y="3493135"/>
            <a:ext cx="4733925" cy="368300"/>
          </a:xfrm>
          <a:prstGeom prst="rect">
            <a:avLst/>
          </a:prstGeom>
          <a:noFill/>
        </p:spPr>
        <p:txBody>
          <a:bodyPr wrap="none" rtlCol="0">
            <a:spAutoFit/>
          </a:bodyPr>
          <a:p>
            <a:r>
              <a:rPr lang="en-US" altLang="zh-CN" b="1">
                <a:solidFill>
                  <a:schemeClr val="bg1"/>
                </a:solidFill>
                <a:latin typeface="Inter V" panose="02000503000000020004" charset="0"/>
                <a:cs typeface="Inter V" panose="02000503000000020004" charset="0"/>
              </a:rPr>
              <a:t>Twitter:</a:t>
            </a:r>
            <a:r>
              <a:rPr lang="en-US" altLang="zh-CN">
                <a:solidFill>
                  <a:schemeClr val="bg1"/>
                </a:solidFill>
                <a:latin typeface="Inter V" panose="02000503000000020004" charset="0"/>
                <a:cs typeface="Inter V" panose="02000503000000020004" charset="0"/>
              </a:rPr>
              <a:t>https://twitter.com/XpansionChain</a:t>
            </a:r>
            <a:endParaRPr lang="en-US" altLang="zh-CN">
              <a:solidFill>
                <a:schemeClr val="bg1"/>
              </a:solidFill>
              <a:latin typeface="Inter V" panose="02000503000000020004" charset="0"/>
              <a:cs typeface="Inter V" panose="02000503000000020004" charset="0"/>
            </a:endParaRPr>
          </a:p>
        </p:txBody>
      </p:sp>
      <p:sp>
        <p:nvSpPr>
          <p:cNvPr id="3" name="副标题 2"/>
          <p:cNvSpPr>
            <a:spLocks noGrp="1"/>
          </p:cNvSpPr>
          <p:nvPr>
            <p:custDataLst>
              <p:tags r:id="rId5"/>
            </p:custDataLst>
          </p:nvPr>
        </p:nvSpPr>
        <p:spPr>
          <a:xfrm>
            <a:off x="6938822" y="1683975"/>
            <a:ext cx="3412490" cy="811530"/>
          </a:xfrm>
          <a:ln>
            <a:gradFill>
              <a:gsLst>
                <a:gs pos="0">
                  <a:srgbClr val="00FFBD"/>
                </a:gs>
                <a:gs pos="100000">
                  <a:schemeClr val="tx2"/>
                </a:gs>
              </a:gsLst>
              <a:lin ang="5400000" scaled="1"/>
            </a:gradFill>
          </a:ln>
        </p:spPr>
        <p:txBody>
          <a:bodyPr wrap="non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sz="3600" b="1" spc="0">
                <a:solidFill>
                  <a:srgbClr val="03FFDA"/>
                </a:solidFill>
                <a:latin typeface="Inter V" panose="02000503000000020004" charset="0"/>
                <a:cs typeface="Inter V" panose="02000503000000020004" charset="0"/>
              </a:rPr>
              <a:t>X</a:t>
            </a:r>
            <a:r>
              <a:rPr lang="en-US" altLang="zh-CN" sz="3600" b="1" spc="0">
                <a:solidFill>
                  <a:schemeClr val="bg1"/>
                </a:solidFill>
                <a:latin typeface="Inter V" panose="02000503000000020004" charset="0"/>
                <a:cs typeface="Inter V" panose="02000503000000020004" charset="0"/>
              </a:rPr>
              <a:t>pansionChain</a:t>
            </a:r>
            <a:endParaRPr lang="en-US" altLang="zh-CN" sz="3600" b="1" spc="0">
              <a:solidFill>
                <a:schemeClr val="bg1"/>
              </a:solidFill>
              <a:latin typeface="Inter V" panose="02000503000000020004" charset="0"/>
              <a:cs typeface="Inter V" panose="02000503000000020004" charset="0"/>
            </a:endParaRPr>
          </a:p>
        </p:txBody>
      </p:sp>
      <p:pic>
        <p:nvPicPr>
          <p:cNvPr id="8" name="图片 7" descr="Xpansion Chain (2)"/>
          <p:cNvPicPr>
            <a:picLocks noChangeAspect="1"/>
          </p:cNvPicPr>
          <p:nvPr/>
        </p:nvPicPr>
        <p:blipFill>
          <a:blip r:embed="rId6"/>
          <a:stretch>
            <a:fillRect/>
          </a:stretch>
        </p:blipFill>
        <p:spPr>
          <a:xfrm>
            <a:off x="1172845" y="2676525"/>
            <a:ext cx="1995805" cy="615950"/>
          </a:xfrm>
          <a:prstGeom prst="rect">
            <a:avLst/>
          </a:prstGeom>
        </p:spPr>
      </p:pic>
      <p:pic>
        <p:nvPicPr>
          <p:cNvPr id="9" name="图片 8" descr="三角形 1"/>
          <p:cNvPicPr>
            <a:picLocks noChangeAspect="1"/>
          </p:cNvPicPr>
          <p:nvPr/>
        </p:nvPicPr>
        <p:blipFill>
          <a:blip r:embed="rId7"/>
          <a:stretch>
            <a:fillRect/>
          </a:stretch>
        </p:blipFill>
        <p:spPr>
          <a:xfrm>
            <a:off x="6861810" y="2905760"/>
            <a:ext cx="354965" cy="367030"/>
          </a:xfrm>
          <a:prstGeom prst="rect">
            <a:avLst/>
          </a:prstGeom>
        </p:spPr>
      </p:pic>
      <p:pic>
        <p:nvPicPr>
          <p:cNvPr id="10" name="图片 9" descr="三角形 1"/>
          <p:cNvPicPr>
            <a:picLocks noChangeAspect="1"/>
          </p:cNvPicPr>
          <p:nvPr/>
        </p:nvPicPr>
        <p:blipFill>
          <a:blip r:embed="rId7"/>
          <a:stretch>
            <a:fillRect/>
          </a:stretch>
        </p:blipFill>
        <p:spPr>
          <a:xfrm>
            <a:off x="6861810" y="3520440"/>
            <a:ext cx="354965" cy="367030"/>
          </a:xfrm>
          <a:prstGeom prst="rect">
            <a:avLst/>
          </a:prstGeom>
        </p:spPr>
      </p:pic>
      <p:pic>
        <p:nvPicPr>
          <p:cNvPr id="12" name="图片 11" descr="三角形 1"/>
          <p:cNvPicPr>
            <a:picLocks noChangeAspect="1"/>
          </p:cNvPicPr>
          <p:nvPr/>
        </p:nvPicPr>
        <p:blipFill>
          <a:blip r:embed="rId7"/>
          <a:stretch>
            <a:fillRect/>
          </a:stretch>
        </p:blipFill>
        <p:spPr>
          <a:xfrm>
            <a:off x="6861810" y="4135120"/>
            <a:ext cx="354965" cy="3670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pic>
        <p:nvPicPr>
          <p:cNvPr id="22" name="图片 21" descr="abstract-blur-empty-green-gradient-studio-well-use-as-background-website-template-frame-business-report"/>
          <p:cNvPicPr>
            <a:picLocks noChangeAspect="1"/>
          </p:cNvPicPr>
          <p:nvPr/>
        </p:nvPicPr>
        <p:blipFill>
          <a:blip r:embed="rId1">
            <a:alphaModFix amt="40000"/>
          </a:blip>
          <a:stretch>
            <a:fillRect/>
          </a:stretch>
        </p:blipFill>
        <p:spPr>
          <a:xfrm>
            <a:off x="0" y="0"/>
            <a:ext cx="12192635" cy="6858000"/>
          </a:xfrm>
          <a:prstGeom prst="rect">
            <a:avLst/>
          </a:prstGeom>
        </p:spPr>
      </p:pic>
      <p:sp>
        <p:nvSpPr>
          <p:cNvPr id="3" name="文本框 2"/>
          <p:cNvSpPr txBox="1"/>
          <p:nvPr>
            <p:custDataLst>
              <p:tags r:id="rId2"/>
            </p:custDataLst>
          </p:nvPr>
        </p:nvSpPr>
        <p:spPr>
          <a:xfrm>
            <a:off x="564833" y="624205"/>
            <a:ext cx="3056255" cy="583565"/>
          </a:xfrm>
          <a:prstGeom prst="rect">
            <a:avLst/>
          </a:prstGeom>
          <a:noFill/>
        </p:spPr>
        <p:txBody>
          <a:bodyPr wrap="none" rtlCol="0">
            <a:spAutoFit/>
          </a:bodyPr>
          <a:p>
            <a:pPr algn="l">
              <a:lnSpc>
                <a:spcPct val="100000"/>
              </a:lnSpc>
              <a:spcBef>
                <a:spcPts val="0"/>
              </a:spcBef>
              <a:spcAft>
                <a:spcPts val="0"/>
              </a:spcAft>
            </a:pPr>
            <a:r>
              <a:rPr lang="en-US" sz="3200" b="1">
                <a:solidFill>
                  <a:srgbClr val="00FFBD"/>
                </a:solidFill>
                <a:uFillTx/>
                <a:latin typeface="Inter V" panose="02000503000000020004" charset="0"/>
                <a:cs typeface="Inter V" panose="02000503000000020004" charset="0"/>
                <a:sym typeface="+mn-ea"/>
              </a:rPr>
              <a:t>XpansionChain</a:t>
            </a:r>
            <a:endParaRPr lang="en-US" sz="3200" b="1">
              <a:solidFill>
                <a:srgbClr val="00FFBD"/>
              </a:solidFill>
              <a:uFillTx/>
              <a:latin typeface="Inter V" panose="02000503000000020004" charset="0"/>
              <a:cs typeface="Inter V" panose="02000503000000020004" charset="0"/>
              <a:sym typeface="+mn-ea"/>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sp>
        <p:nvSpPr>
          <p:cNvPr id="5" name="内容占位符 2"/>
          <p:cNvSpPr>
            <a:spLocks noGrp="1"/>
          </p:cNvSpPr>
          <p:nvPr>
            <p:custDataLst>
              <p:tags r:id="rId5"/>
            </p:custDataLst>
          </p:nvPr>
        </p:nvSpPr>
        <p:spPr>
          <a:xfrm>
            <a:off x="565150" y="1393190"/>
            <a:ext cx="5380990" cy="64516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b="1" spc="0">
                <a:solidFill>
                  <a:schemeClr val="bg1"/>
                </a:solidFill>
                <a:latin typeface="Inter V" panose="02000503000000020004" charset="0"/>
                <a:cs typeface="Inter V" panose="02000503000000020004" charset="0"/>
              </a:rPr>
              <a:t>Use the most powerful </a:t>
            </a:r>
            <a:r>
              <a:rPr lang="en-US" b="1" spc="0">
                <a:solidFill>
                  <a:schemeClr val="bg1"/>
                </a:solidFill>
                <a:latin typeface="Inter V" panose="02000503000000020004" charset="0"/>
                <a:cs typeface="Inter V" panose="02000503000000020004" charset="0"/>
              </a:rPr>
              <a:t>Layer2 </a:t>
            </a:r>
            <a:r>
              <a:rPr b="1" spc="0">
                <a:solidFill>
                  <a:schemeClr val="bg1"/>
                </a:solidFill>
                <a:latin typeface="Inter V" panose="02000503000000020004" charset="0"/>
                <a:cs typeface="Inter V" panose="02000503000000020004" charset="0"/>
              </a:rPr>
              <a:t>protocol to </a:t>
            </a:r>
            <a:endParaRPr b="1" spc="0">
              <a:solidFill>
                <a:schemeClr val="bg1"/>
              </a:solidFill>
              <a:latin typeface="Inter V" panose="02000503000000020004" charset="0"/>
              <a:cs typeface="Inter V" panose="02000503000000020004" charset="0"/>
            </a:endParaRPr>
          </a:p>
          <a:p>
            <a:pPr marL="0" indent="0" algn="l">
              <a:lnSpc>
                <a:spcPct val="100000"/>
              </a:lnSpc>
              <a:spcAft>
                <a:spcPts val="0"/>
              </a:spcAft>
              <a:buNone/>
            </a:pPr>
            <a:r>
              <a:rPr b="1" spc="0">
                <a:solidFill>
                  <a:schemeClr val="bg1"/>
                </a:solidFill>
                <a:latin typeface="Inter V" panose="02000503000000020004" charset="0"/>
                <a:cs typeface="Inter V" panose="02000503000000020004" charset="0"/>
              </a:rPr>
              <a:t>build your blockchain</a:t>
            </a:r>
            <a:endParaRPr b="1" spc="0">
              <a:solidFill>
                <a:schemeClr val="bg1"/>
              </a:solidFill>
              <a:latin typeface="Inter V" panose="02000503000000020004" charset="0"/>
              <a:cs typeface="Inter V" panose="02000503000000020004" charset="0"/>
            </a:endParaRPr>
          </a:p>
        </p:txBody>
      </p:sp>
      <p:sp>
        <p:nvSpPr>
          <p:cNvPr id="2" name="内容占位符 2"/>
          <p:cNvSpPr>
            <a:spLocks noGrp="1"/>
          </p:cNvSpPr>
          <p:nvPr>
            <p:custDataLst>
              <p:tags r:id="rId6"/>
            </p:custDataLst>
          </p:nvPr>
        </p:nvSpPr>
        <p:spPr>
          <a:xfrm>
            <a:off x="6089015" y="1383665"/>
            <a:ext cx="5857875" cy="73723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400" spc="0">
                <a:solidFill>
                  <a:schemeClr val="bg1"/>
                </a:solidFill>
                <a:latin typeface="Inter V" panose="02000503000000020004" charset="0"/>
                <a:cs typeface="Inter V" panose="02000503000000020004" charset="0"/>
              </a:rPr>
              <a:t>XpansionChain, is designed for developers to build blockchains andapplications that solve today's real-world problems with the flexibility to capture tomorrow's opportunities</a:t>
            </a:r>
            <a:endParaRPr sz="1400" spc="0">
              <a:solidFill>
                <a:schemeClr val="bg1"/>
              </a:solidFill>
              <a:latin typeface="Inter V" panose="02000503000000020004" charset="0"/>
              <a:cs typeface="Inter V" panose="02000503000000020004" charset="0"/>
            </a:endParaRPr>
          </a:p>
        </p:txBody>
      </p:sp>
      <p:sp>
        <p:nvSpPr>
          <p:cNvPr id="6" name="圆角矩形 5"/>
          <p:cNvSpPr/>
          <p:nvPr>
            <p:custDataLst>
              <p:tags r:id="rId7"/>
            </p:custDataLst>
          </p:nvPr>
        </p:nvSpPr>
        <p:spPr>
          <a:xfrm>
            <a:off x="810260" y="2564765"/>
            <a:ext cx="2755900" cy="3740150"/>
          </a:xfrm>
          <a:prstGeom prst="roundRect">
            <a:avLst>
              <a:gd name="adj" fmla="val 12113"/>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custDataLst>
              <p:tags r:id="rId8"/>
            </p:custDataLst>
          </p:nvPr>
        </p:nvSpPr>
        <p:spPr>
          <a:xfrm>
            <a:off x="4650105" y="2564765"/>
            <a:ext cx="2755900" cy="3740150"/>
          </a:xfrm>
          <a:prstGeom prst="roundRect">
            <a:avLst>
              <a:gd name="adj" fmla="val 12113"/>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9"/>
            </p:custDataLst>
          </p:nvPr>
        </p:nvSpPr>
        <p:spPr>
          <a:xfrm>
            <a:off x="8489950" y="2564765"/>
            <a:ext cx="2755900" cy="3740150"/>
          </a:xfrm>
          <a:prstGeom prst="roundRect">
            <a:avLst>
              <a:gd name="adj" fmla="val 12113"/>
            </a:avLst>
          </a:prstGeom>
          <a:solidFill>
            <a:srgbClr val="03FFDA">
              <a:alpha val="5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内容占位符 2"/>
          <p:cNvSpPr>
            <a:spLocks noGrp="1"/>
          </p:cNvSpPr>
          <p:nvPr>
            <p:custDataLst>
              <p:tags r:id="rId10"/>
            </p:custDataLst>
          </p:nvPr>
        </p:nvSpPr>
        <p:spPr>
          <a:xfrm>
            <a:off x="1035050" y="3463290"/>
            <a:ext cx="2531110" cy="58356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Permissionless &amp; fully</a:t>
            </a:r>
            <a:endParaRPr sz="1600" b="1" spc="0">
              <a:solidFill>
                <a:schemeClr val="bg1"/>
              </a:solidFill>
              <a:latin typeface="Inter V" panose="02000503000000020004" charset="0"/>
              <a:cs typeface="Inter V" panose="02000503000000020004" charset="0"/>
            </a:endParaRPr>
          </a:p>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decentralized</a:t>
            </a:r>
            <a:endParaRPr sz="1600" b="1" spc="0">
              <a:solidFill>
                <a:schemeClr val="bg1"/>
              </a:solidFill>
              <a:latin typeface="Inter V" panose="02000503000000020004" charset="0"/>
              <a:cs typeface="Inter V" panose="02000503000000020004" charset="0"/>
            </a:endParaRPr>
          </a:p>
        </p:txBody>
      </p:sp>
      <p:sp>
        <p:nvSpPr>
          <p:cNvPr id="11" name="内容占位符 2"/>
          <p:cNvSpPr>
            <a:spLocks noGrp="1"/>
          </p:cNvSpPr>
          <p:nvPr>
            <p:custDataLst>
              <p:tags r:id="rId11"/>
            </p:custDataLst>
          </p:nvPr>
        </p:nvSpPr>
        <p:spPr>
          <a:xfrm>
            <a:off x="1062990" y="4330065"/>
            <a:ext cx="2306955" cy="163957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spcAft>
                <a:spcPts val="0"/>
              </a:spcAft>
              <a:buNone/>
            </a:pPr>
            <a:r>
              <a:rPr sz="1200" spc="0">
                <a:solidFill>
                  <a:schemeClr val="bg1"/>
                </a:solidFill>
                <a:latin typeface="Inter V" panose="02000503000000020004" charset="0"/>
                <a:cs typeface="Inter V" panose="02000503000000020004" charset="0"/>
              </a:rPr>
              <a:t>Powered by the</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XpansionChain</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to</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leverage the security of a robust PoW</a:t>
            </a:r>
            <a:r>
              <a:rPr lang="zh-CN" sz="1200" spc="0">
                <a:solidFill>
                  <a:schemeClr val="bg1"/>
                </a:solidFill>
                <a:latin typeface="Inter V" panose="02000503000000020004" charset="0"/>
                <a:cs typeface="Inter V" panose="02000503000000020004" charset="0"/>
              </a:rPr>
              <a:t>，</a:t>
            </a:r>
            <a:r>
              <a:rPr sz="1200" spc="0">
                <a:solidFill>
                  <a:schemeClr val="bg1"/>
                </a:solidFill>
                <a:latin typeface="Inter V" panose="02000503000000020004" charset="0"/>
                <a:cs typeface="Inter V" panose="02000503000000020004" charset="0"/>
              </a:rPr>
              <a:t>public blockchain with the largest</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distributed node network ensuring</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maximum reliability and resilience.</a:t>
            </a:r>
            <a:endParaRPr sz="1200" spc="0">
              <a:solidFill>
                <a:schemeClr val="bg1"/>
              </a:solidFill>
              <a:latin typeface="Inter V" panose="02000503000000020004" charset="0"/>
              <a:cs typeface="Inter V" panose="02000503000000020004" charset="0"/>
            </a:endParaRPr>
          </a:p>
        </p:txBody>
      </p:sp>
      <p:sp>
        <p:nvSpPr>
          <p:cNvPr id="12" name="内容占位符 2"/>
          <p:cNvSpPr>
            <a:spLocks noGrp="1"/>
          </p:cNvSpPr>
          <p:nvPr>
            <p:custDataLst>
              <p:tags r:id="rId12"/>
            </p:custDataLst>
          </p:nvPr>
        </p:nvSpPr>
        <p:spPr>
          <a:xfrm>
            <a:off x="4860290" y="3463290"/>
            <a:ext cx="2531110" cy="58356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Auditable transparency</a:t>
            </a:r>
            <a:endParaRPr sz="1600" b="1" spc="0">
              <a:solidFill>
                <a:schemeClr val="bg1"/>
              </a:solidFill>
              <a:latin typeface="Inter V" panose="02000503000000020004" charset="0"/>
              <a:cs typeface="Inter V" panose="02000503000000020004" charset="0"/>
            </a:endParaRPr>
          </a:p>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with privacy</a:t>
            </a:r>
            <a:endParaRPr sz="1600" b="1" spc="0">
              <a:solidFill>
                <a:schemeClr val="bg1"/>
              </a:solidFill>
              <a:latin typeface="Inter V" panose="02000503000000020004" charset="0"/>
              <a:cs typeface="Inter V" panose="02000503000000020004" charset="0"/>
            </a:endParaRPr>
          </a:p>
        </p:txBody>
      </p:sp>
      <p:sp>
        <p:nvSpPr>
          <p:cNvPr id="13" name="内容占位符 2"/>
          <p:cNvSpPr>
            <a:spLocks noGrp="1"/>
          </p:cNvSpPr>
          <p:nvPr>
            <p:custDataLst>
              <p:tags r:id="rId13"/>
            </p:custDataLst>
          </p:nvPr>
        </p:nvSpPr>
        <p:spPr>
          <a:xfrm>
            <a:off x="4888230" y="4330065"/>
            <a:ext cx="2408555" cy="141859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spcAft>
                <a:spcPts val="0"/>
              </a:spcAft>
              <a:buNone/>
            </a:pPr>
            <a:r>
              <a:rPr sz="1200" spc="0">
                <a:solidFill>
                  <a:schemeClr val="bg1"/>
                </a:solidFill>
                <a:latin typeface="Inter V" panose="02000503000000020004" charset="0"/>
                <a:cs typeface="Inter V" panose="02000503000000020004" charset="0"/>
              </a:rPr>
              <a:t>Zero-knowledge enabled cross chain protocol allowing auditable AND privacy-preserving blockchains bridging a major gap for real-world adoption.</a:t>
            </a:r>
            <a:endParaRPr sz="1200" spc="0">
              <a:solidFill>
                <a:schemeClr val="bg1"/>
              </a:solidFill>
              <a:latin typeface="Inter V" panose="02000503000000020004" charset="0"/>
              <a:cs typeface="Inter V" panose="02000503000000020004" charset="0"/>
            </a:endParaRPr>
          </a:p>
        </p:txBody>
      </p:sp>
      <p:sp>
        <p:nvSpPr>
          <p:cNvPr id="14" name="内容占位符 2"/>
          <p:cNvSpPr>
            <a:spLocks noGrp="1"/>
          </p:cNvSpPr>
          <p:nvPr>
            <p:custDataLst>
              <p:tags r:id="rId14"/>
            </p:custDataLst>
          </p:nvPr>
        </p:nvSpPr>
        <p:spPr>
          <a:xfrm>
            <a:off x="8685530" y="3463290"/>
            <a:ext cx="2327275" cy="829945"/>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Flexible with</a:t>
            </a:r>
            <a:r>
              <a:rPr lang="en-US" sz="1600" b="1" spc="0">
                <a:solidFill>
                  <a:schemeClr val="bg1"/>
                </a:solidFill>
                <a:latin typeface="Inter V" panose="02000503000000020004" charset="0"/>
                <a:cs typeface="Inter V" panose="02000503000000020004" charset="0"/>
              </a:rPr>
              <a:t> </a:t>
            </a:r>
            <a:r>
              <a:rPr sz="1600" b="1" spc="0">
                <a:solidFill>
                  <a:schemeClr val="bg1"/>
                </a:solidFill>
                <a:latin typeface="Inter V" panose="02000503000000020004" charset="0"/>
                <a:cs typeface="Inter V" panose="02000503000000020004" charset="0"/>
              </a:rPr>
              <a:t>customizable</a:t>
            </a:r>
            <a:endParaRPr sz="1600" b="1" spc="0">
              <a:solidFill>
                <a:schemeClr val="bg1"/>
              </a:solidFill>
              <a:latin typeface="Inter V" panose="02000503000000020004" charset="0"/>
              <a:cs typeface="Inter V" panose="02000503000000020004" charset="0"/>
            </a:endParaRPr>
          </a:p>
          <a:p>
            <a:pPr marL="0" indent="0" algn="l">
              <a:lnSpc>
                <a:spcPct val="100000"/>
              </a:lnSpc>
              <a:spcAft>
                <a:spcPts val="0"/>
              </a:spcAft>
              <a:buNone/>
            </a:pPr>
            <a:r>
              <a:rPr sz="1600" b="1" spc="0">
                <a:solidFill>
                  <a:schemeClr val="bg1"/>
                </a:solidFill>
                <a:latin typeface="Inter V" panose="02000503000000020004" charset="0"/>
                <a:cs typeface="Inter V" panose="02000503000000020004" charset="0"/>
              </a:rPr>
              <a:t>crypto-economy</a:t>
            </a:r>
            <a:endParaRPr sz="1600" b="1" spc="0">
              <a:solidFill>
                <a:schemeClr val="bg1"/>
              </a:solidFill>
              <a:latin typeface="Inter V" panose="02000503000000020004" charset="0"/>
              <a:cs typeface="Inter V" panose="02000503000000020004" charset="0"/>
            </a:endParaRPr>
          </a:p>
        </p:txBody>
      </p:sp>
      <p:sp>
        <p:nvSpPr>
          <p:cNvPr id="15" name="内容占位符 2"/>
          <p:cNvSpPr>
            <a:spLocks noGrp="1"/>
          </p:cNvSpPr>
          <p:nvPr>
            <p:custDataLst>
              <p:tags r:id="rId15"/>
            </p:custDataLst>
          </p:nvPr>
        </p:nvSpPr>
        <p:spPr>
          <a:xfrm>
            <a:off x="8713470" y="4330065"/>
            <a:ext cx="2218055" cy="1639570"/>
          </a:xfrm>
        </p:spPr>
        <p:txBody>
          <a:bodyPr wrap="square">
            <a:sp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spcAft>
                <a:spcPts val="0"/>
              </a:spcAft>
              <a:buNone/>
            </a:pPr>
            <a:r>
              <a:rPr sz="1200" spc="0">
                <a:solidFill>
                  <a:schemeClr val="bg1"/>
                </a:solidFill>
                <a:latin typeface="Inter V" panose="02000503000000020004" charset="0"/>
                <a:cs typeface="Inter V" panose="02000503000000020004" charset="0"/>
              </a:rPr>
              <a:t>All-in-one SDKs with a modular design</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allow developers to efficiently deploy</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fully customized private or public</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blockchains that meet their specific</a:t>
            </a:r>
            <a:r>
              <a:rPr lang="en-US" sz="1200" spc="0">
                <a:solidFill>
                  <a:schemeClr val="bg1"/>
                </a:solidFill>
                <a:latin typeface="Inter V" panose="02000503000000020004" charset="0"/>
                <a:cs typeface="Inter V" panose="02000503000000020004" charset="0"/>
              </a:rPr>
              <a:t> </a:t>
            </a:r>
            <a:r>
              <a:rPr sz="1200" spc="0">
                <a:solidFill>
                  <a:schemeClr val="bg1"/>
                </a:solidFill>
                <a:latin typeface="Inter V" panose="02000503000000020004" charset="0"/>
                <a:cs typeface="Inter V" panose="02000503000000020004" charset="0"/>
              </a:rPr>
              <a:t>needs.</a:t>
            </a:r>
            <a:endParaRPr sz="1200" spc="0">
              <a:solidFill>
                <a:schemeClr val="bg1"/>
              </a:solidFill>
              <a:latin typeface="Inter V" panose="02000503000000020004" charset="0"/>
              <a:cs typeface="Inter V" panose="02000503000000020004" charset="0"/>
            </a:endParaRPr>
          </a:p>
        </p:txBody>
      </p:sp>
      <p:pic>
        <p:nvPicPr>
          <p:cNvPr id="18" name="图片 17" descr="freepik_3d_hologram_abstract_shape_20"/>
          <p:cNvPicPr>
            <a:picLocks noChangeAspect="1"/>
          </p:cNvPicPr>
          <p:nvPr/>
        </p:nvPicPr>
        <p:blipFill>
          <a:blip r:embed="rId16"/>
          <a:stretch>
            <a:fillRect/>
          </a:stretch>
        </p:blipFill>
        <p:spPr>
          <a:xfrm>
            <a:off x="4777740" y="2412365"/>
            <a:ext cx="1017270" cy="1017270"/>
          </a:xfrm>
          <a:prstGeom prst="rect">
            <a:avLst/>
          </a:prstGeom>
        </p:spPr>
      </p:pic>
      <p:pic>
        <p:nvPicPr>
          <p:cNvPr id="19" name="图片 18" descr="freepik_3d_hologram_abstract_shape_62"/>
          <p:cNvPicPr>
            <a:picLocks noChangeAspect="1"/>
          </p:cNvPicPr>
          <p:nvPr/>
        </p:nvPicPr>
        <p:blipFill>
          <a:blip r:embed="rId17"/>
          <a:stretch>
            <a:fillRect/>
          </a:stretch>
        </p:blipFill>
        <p:spPr>
          <a:xfrm>
            <a:off x="975995" y="2356485"/>
            <a:ext cx="1106805" cy="1106805"/>
          </a:xfrm>
          <a:prstGeom prst="rect">
            <a:avLst/>
          </a:prstGeom>
        </p:spPr>
      </p:pic>
      <p:pic>
        <p:nvPicPr>
          <p:cNvPr id="20" name="图片 19" descr="freepik_3d_hologram_abstract_shape_52"/>
          <p:cNvPicPr>
            <a:picLocks noChangeAspect="1"/>
          </p:cNvPicPr>
          <p:nvPr/>
        </p:nvPicPr>
        <p:blipFill>
          <a:blip r:embed="rId18"/>
          <a:stretch>
            <a:fillRect/>
          </a:stretch>
        </p:blipFill>
        <p:spPr>
          <a:xfrm>
            <a:off x="8685530" y="2358390"/>
            <a:ext cx="1004570" cy="1004570"/>
          </a:xfrm>
          <a:prstGeom prst="rect">
            <a:avLst/>
          </a:prstGeom>
        </p:spPr>
      </p:pic>
    </p:spTree>
    <p:custDataLst>
      <p:tags r:id="rId1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pic>
        <p:nvPicPr>
          <p:cNvPr id="11" name="图片 10" descr="dark-green-blue-grainy-gradient-background-black-backdrop-noise-texture-webpage-header-wide-banner"/>
          <p:cNvPicPr>
            <a:picLocks noChangeAspect="1"/>
          </p:cNvPicPr>
          <p:nvPr/>
        </p:nvPicPr>
        <p:blipFill>
          <a:blip r:embed="rId1">
            <a:alphaModFix amt="20000"/>
          </a:blip>
          <a:stretch>
            <a:fillRect/>
          </a:stretch>
        </p:blipFill>
        <p:spPr>
          <a:xfrm>
            <a:off x="0" y="0"/>
            <a:ext cx="12192000" cy="6858000"/>
          </a:xfrm>
          <a:prstGeom prst="rect">
            <a:avLst/>
          </a:prstGeom>
        </p:spPr>
      </p:pic>
      <p:sp>
        <p:nvSpPr>
          <p:cNvPr id="6" name="文本框 5"/>
          <p:cNvSpPr txBox="1"/>
          <p:nvPr/>
        </p:nvSpPr>
        <p:spPr>
          <a:xfrm>
            <a:off x="461645" y="1663065"/>
            <a:ext cx="6628765" cy="4523105"/>
          </a:xfrm>
          <a:prstGeom prst="rect">
            <a:avLst/>
          </a:prstGeom>
          <a:noFill/>
        </p:spPr>
        <p:txBody>
          <a:bodyPr wrap="square" rtlCol="0">
            <a:spAutoFit/>
          </a:bodyPr>
          <a:p>
            <a:pPr marL="171450" indent="-171450">
              <a:buFont typeface="Arial" panose="020B0604020202020204" pitchFamily="34" charset="0"/>
              <a:buChar char="•"/>
            </a:pPr>
            <a:r>
              <a:rPr lang="zh-CN" altLang="en-US" sz="1200">
                <a:solidFill>
                  <a:schemeClr val="bg1"/>
                </a:solidFill>
                <a:uFillTx/>
                <a:latin typeface="Inter V" panose="02000503000000020004" charset="0"/>
                <a:cs typeface="Inter V" panose="02000503000000020004" charset="0"/>
              </a:rPr>
              <a:t>Joseph Lubin One of the most experienced founders of Ethereum, Lubin from the United Kingdom graduated from Princeton University in 1987 with a degree in electrical engineering and computer science. After graduating, Lubin pursued a diverse career in software engineering, music production, business, and finance. Later, Lubin became interested in cryptocurrencies and connected with fellow Canadian Di Iorio through the Canadian</a:t>
            </a:r>
            <a:r>
              <a:rPr lang="en-US" altLang="zh-CN" sz="1200">
                <a:solidFill>
                  <a:schemeClr val="bg1"/>
                </a:solidFill>
                <a:uFillTx/>
                <a:latin typeface="Inter V" panose="02000503000000020004" charset="0"/>
                <a:cs typeface="Inter V" panose="02000503000000020004" charset="0"/>
              </a:rPr>
              <a:t>  </a:t>
            </a:r>
            <a:r>
              <a:rPr lang="zh-CN" altLang="en-US" sz="1200">
                <a:solidFill>
                  <a:schemeClr val="bg1"/>
                </a:solidFill>
                <a:uFillTx/>
                <a:latin typeface="Inter V" panose="02000503000000020004" charset="0"/>
                <a:cs typeface="Inter V" panose="02000503000000020004" charset="0"/>
              </a:rPr>
              <a:t> Bitcoin Alliance.</a:t>
            </a: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r>
              <a:rPr lang="zh-CN" altLang="en-US" sz="1200">
                <a:solidFill>
                  <a:schemeClr val="bg1"/>
                </a:solidFill>
                <a:uFillTx/>
                <a:latin typeface="Inter V" panose="02000503000000020004" charset="0"/>
                <a:cs typeface="Inter V" panose="02000503000000020004" charset="0"/>
              </a:rPr>
              <a:t>In 2014, when he was invited to join the co-founder group, he happily went there. At that time, he was in charge and proposed to use the C++ programming language to write the architecture of Ethereum, so he was mainly responsible for the technical part.</a:t>
            </a: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r>
              <a:rPr lang="zh-CN" altLang="en-US" sz="1200">
                <a:solidFill>
                  <a:schemeClr val="bg1"/>
                </a:solidFill>
                <a:uFillTx/>
                <a:latin typeface="Inter V" panose="02000503000000020004" charset="0"/>
                <a:cs typeface="Inter V" panose="02000503000000020004" charset="0"/>
              </a:rPr>
              <a:t>Later, after Joseph left the Ethereum community for a different development vision, Lubin founded the for-profit Ethereum development company ConsenSys, which launched a number of different projects on the network. An example is the well-known little fox wallet MetaMask. Because Joseph hopes to achieve commercial success, Consensys no longer only focuses on Ethereum open source development, but focuses more on building applications and incubating a large number of blockchain start-ups.</a:t>
            </a: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endParaRPr lang="zh-CN" altLang="en-US" sz="1200">
              <a:solidFill>
                <a:schemeClr val="bg1"/>
              </a:solidFill>
              <a:uFillTx/>
              <a:latin typeface="Inter V" panose="02000503000000020004" charset="0"/>
              <a:cs typeface="Inter V" panose="02000503000000020004" charset="0"/>
            </a:endParaRPr>
          </a:p>
          <a:p>
            <a:pPr marL="171450" indent="-171450">
              <a:buFont typeface="Arial" panose="020B0604020202020204" pitchFamily="34" charset="0"/>
              <a:buChar char="•"/>
            </a:pPr>
            <a:r>
              <a:rPr lang="zh-CN" altLang="en-US" sz="1200">
                <a:solidFill>
                  <a:schemeClr val="bg1"/>
                </a:solidFill>
                <a:uFillTx/>
                <a:latin typeface="Inter V" panose="02000503000000020004" charset="0"/>
                <a:cs typeface="Inter V" panose="02000503000000020004" charset="0"/>
              </a:rPr>
              <a:t>After the outbreak of DEFI in 2021, Ethereum no longer adapts to the current vigorous financial development due to high fees and congestion. Joseph Lubin joined the Layer2 track and founded XpansionChain to solve the problems of the current system. Currently, he has joined XpansionChain with more than 120+ web3.0 projects; Well-known projects such as CURVE SUSHI</a:t>
            </a:r>
            <a:endParaRPr lang="zh-CN" altLang="en-US" sz="1200">
              <a:solidFill>
                <a:schemeClr val="bg1"/>
              </a:solidFill>
              <a:uFillTx/>
              <a:latin typeface="Inter V" panose="02000503000000020004" charset="0"/>
              <a:cs typeface="Inter V" panose="02000503000000020004" charset="0"/>
            </a:endParaRPr>
          </a:p>
        </p:txBody>
      </p:sp>
      <p:sp>
        <p:nvSpPr>
          <p:cNvPr id="3" name="文本框 2"/>
          <p:cNvSpPr txBox="1"/>
          <p:nvPr>
            <p:custDataLst>
              <p:tags r:id="rId2"/>
            </p:custDataLst>
          </p:nvPr>
        </p:nvSpPr>
        <p:spPr>
          <a:xfrm>
            <a:off x="537211" y="828675"/>
            <a:ext cx="5784850" cy="521970"/>
          </a:xfrm>
          <a:prstGeom prst="rect">
            <a:avLst/>
          </a:prstGeom>
          <a:noFill/>
        </p:spPr>
        <p:txBody>
          <a:bodyPr wrap="none" rtlCol="0">
            <a:spAutoFit/>
          </a:bodyPr>
          <a:p>
            <a:pPr algn="ctr">
              <a:lnSpc>
                <a:spcPct val="100000"/>
              </a:lnSpc>
              <a:spcBef>
                <a:spcPts val="0"/>
              </a:spcBef>
              <a:spcAft>
                <a:spcPts val="0"/>
              </a:spcAft>
            </a:pPr>
            <a:r>
              <a:rPr sz="2800" b="1">
                <a:solidFill>
                  <a:srgbClr val="00FFBD"/>
                </a:solidFill>
                <a:uFillTx/>
                <a:latin typeface="Inter V" panose="02000503000000020004" charset="0"/>
                <a:cs typeface="Inter V" panose="02000503000000020004" charset="0"/>
                <a:sym typeface="+mn-ea"/>
              </a:rPr>
              <a:t>Joseph Lubin and XpansionChain</a:t>
            </a:r>
            <a:endParaRPr sz="2800" b="1">
              <a:solidFill>
                <a:srgbClr val="00FFBD"/>
              </a:solidFill>
              <a:uFillTx/>
              <a:latin typeface="Inter V" panose="02000503000000020004" charset="0"/>
              <a:cs typeface="Inter V" panose="02000503000000020004" charset="0"/>
              <a:sym typeface="+mn-ea"/>
            </a:endParaRPr>
          </a:p>
        </p:txBody>
      </p:sp>
      <p:pic>
        <p:nvPicPr>
          <p:cNvPr id="28" name="图片 27"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grpSp>
        <p:nvGrpSpPr>
          <p:cNvPr id="2" name="组合 1"/>
          <p:cNvGrpSpPr/>
          <p:nvPr/>
        </p:nvGrpSpPr>
        <p:grpSpPr>
          <a:xfrm>
            <a:off x="7175500" y="1639570"/>
            <a:ext cx="4446270" cy="4670425"/>
            <a:chOff x="11500" y="2736"/>
            <a:chExt cx="7002" cy="7355"/>
          </a:xfrm>
        </p:grpSpPr>
        <p:pic>
          <p:nvPicPr>
            <p:cNvPr id="4" name="图片 3" descr="8vixexig3l3dq9esrn9bbyr623hf"/>
            <p:cNvPicPr>
              <a:picLocks noChangeAspect="1"/>
            </p:cNvPicPr>
            <p:nvPr>
              <p:custDataLst>
                <p:tags r:id="rId5"/>
              </p:custDataLst>
            </p:nvPr>
          </p:nvPicPr>
          <p:blipFill>
            <a:blip r:embed="rId6"/>
            <a:srcRect l="-280" r="1972"/>
            <a:stretch>
              <a:fillRect/>
            </a:stretch>
          </p:blipFill>
          <p:spPr>
            <a:xfrm>
              <a:off x="11500" y="2736"/>
              <a:ext cx="6992" cy="3722"/>
            </a:xfrm>
            <a:prstGeom prst="rect">
              <a:avLst/>
            </a:prstGeom>
            <a:ln>
              <a:noFill/>
            </a:ln>
          </p:spPr>
        </p:pic>
        <p:grpSp>
          <p:nvGrpSpPr>
            <p:cNvPr id="5" name="组合 4"/>
            <p:cNvGrpSpPr/>
            <p:nvPr/>
          </p:nvGrpSpPr>
          <p:grpSpPr>
            <a:xfrm>
              <a:off x="12177" y="8050"/>
              <a:ext cx="6069" cy="2041"/>
              <a:chOff x="11963" y="7819"/>
              <a:chExt cx="6589" cy="2215"/>
            </a:xfrm>
          </p:grpSpPr>
          <p:pic>
            <p:nvPicPr>
              <p:cNvPr id="7" name="图片 6" descr="椭圆 1 拷贝 2"/>
              <p:cNvPicPr>
                <a:picLocks noChangeAspect="1"/>
              </p:cNvPicPr>
              <p:nvPr>
                <p:custDataLst>
                  <p:tags r:id="rId7"/>
                </p:custDataLst>
              </p:nvPr>
            </p:nvPicPr>
            <p:blipFill>
              <a:blip r:embed="rId8"/>
              <a:stretch>
                <a:fillRect/>
              </a:stretch>
            </p:blipFill>
            <p:spPr>
              <a:xfrm>
                <a:off x="11963" y="8403"/>
                <a:ext cx="3149" cy="1346"/>
              </a:xfrm>
              <a:prstGeom prst="rect">
                <a:avLst/>
              </a:prstGeom>
            </p:spPr>
          </p:pic>
          <p:pic>
            <p:nvPicPr>
              <p:cNvPr id="9" name="图片 8" descr="full-SushiSwap-logo"/>
              <p:cNvPicPr>
                <a:picLocks noChangeAspect="1"/>
              </p:cNvPicPr>
              <p:nvPr>
                <p:custDataLst>
                  <p:tags r:id="rId9"/>
                </p:custDataLst>
              </p:nvPr>
            </p:nvPicPr>
            <p:blipFill>
              <a:blip r:embed="rId10"/>
              <a:srcRect r="71873"/>
              <a:stretch>
                <a:fillRect/>
              </a:stretch>
            </p:blipFill>
            <p:spPr>
              <a:xfrm>
                <a:off x="12753" y="7819"/>
                <a:ext cx="1446" cy="1199"/>
              </a:xfrm>
              <a:prstGeom prst="rect">
                <a:avLst/>
              </a:prstGeom>
            </p:spPr>
          </p:pic>
          <p:pic>
            <p:nvPicPr>
              <p:cNvPr id="14" name="图片 13" descr="椭圆 1 拷贝 2"/>
              <p:cNvPicPr>
                <a:picLocks noChangeAspect="1"/>
              </p:cNvPicPr>
              <p:nvPr>
                <p:custDataLst>
                  <p:tags r:id="rId11"/>
                </p:custDataLst>
              </p:nvPr>
            </p:nvPicPr>
            <p:blipFill>
              <a:blip r:embed="rId8"/>
              <a:stretch>
                <a:fillRect/>
              </a:stretch>
            </p:blipFill>
            <p:spPr>
              <a:xfrm>
                <a:off x="15403" y="8403"/>
                <a:ext cx="3149" cy="1346"/>
              </a:xfrm>
              <a:prstGeom prst="rect">
                <a:avLst/>
              </a:prstGeom>
            </p:spPr>
          </p:pic>
          <p:pic>
            <p:nvPicPr>
              <p:cNvPr id="16" name="图片 15" descr="背景"/>
              <p:cNvPicPr>
                <a:picLocks noChangeAspect="1"/>
              </p:cNvPicPr>
              <p:nvPr>
                <p:custDataLst>
                  <p:tags r:id="rId12"/>
                </p:custDataLst>
              </p:nvPr>
            </p:nvPicPr>
            <p:blipFill>
              <a:blip r:embed="rId13"/>
              <a:srcRect r="68584"/>
              <a:stretch>
                <a:fillRect/>
              </a:stretch>
            </p:blipFill>
            <p:spPr>
              <a:xfrm>
                <a:off x="16342" y="7819"/>
                <a:ext cx="1577" cy="2010"/>
              </a:xfrm>
              <a:prstGeom prst="rect">
                <a:avLst/>
              </a:prstGeom>
            </p:spPr>
          </p:pic>
          <p:sp>
            <p:nvSpPr>
              <p:cNvPr id="27" name="文本框 26"/>
              <p:cNvSpPr txBox="1"/>
              <p:nvPr>
                <p:custDataLst>
                  <p:tags r:id="rId14"/>
                </p:custDataLst>
              </p:nvPr>
            </p:nvSpPr>
            <p:spPr>
              <a:xfrm>
                <a:off x="12812" y="9510"/>
                <a:ext cx="1388" cy="524"/>
              </a:xfrm>
              <a:prstGeom prst="rect">
                <a:avLst/>
              </a:prstGeom>
              <a:noFill/>
            </p:spPr>
            <p:txBody>
              <a:bodyPr wrap="square" rtlCol="0">
                <a:spAutoFit/>
              </a:bodyPr>
              <a:p>
                <a:pPr algn="ctr">
                  <a:lnSpc>
                    <a:spcPct val="100000"/>
                  </a:lnSpc>
                  <a:spcBef>
                    <a:spcPts val="0"/>
                  </a:spcBef>
                  <a:spcAft>
                    <a:spcPts val="0"/>
                  </a:spcAft>
                </a:pPr>
                <a:r>
                  <a:rPr sz="1400" b="1">
                    <a:solidFill>
                      <a:schemeClr val="bg1"/>
                    </a:solidFill>
                    <a:uFillTx/>
                    <a:latin typeface="Inter V" panose="02000503000000020004" charset="0"/>
                    <a:cs typeface="Inter V" panose="02000503000000020004" charset="0"/>
                    <a:sym typeface="+mn-ea"/>
                  </a:rPr>
                  <a:t>CURVE</a:t>
                </a:r>
                <a:endParaRPr sz="1400" b="1">
                  <a:solidFill>
                    <a:schemeClr val="bg1"/>
                  </a:solidFill>
                  <a:uFillTx/>
                  <a:latin typeface="Inter V" panose="02000503000000020004" charset="0"/>
                  <a:cs typeface="Inter V" panose="02000503000000020004" charset="0"/>
                  <a:sym typeface="+mn-ea"/>
                </a:endParaRPr>
              </a:p>
            </p:txBody>
          </p:sp>
          <p:sp>
            <p:nvSpPr>
              <p:cNvPr id="29" name="文本框 28"/>
              <p:cNvSpPr txBox="1"/>
              <p:nvPr>
                <p:custDataLst>
                  <p:tags r:id="rId15"/>
                </p:custDataLst>
              </p:nvPr>
            </p:nvSpPr>
            <p:spPr>
              <a:xfrm>
                <a:off x="16478" y="9510"/>
                <a:ext cx="1243" cy="524"/>
              </a:xfrm>
              <a:prstGeom prst="rect">
                <a:avLst/>
              </a:prstGeom>
              <a:noFill/>
            </p:spPr>
            <p:txBody>
              <a:bodyPr wrap="square" rtlCol="0">
                <a:spAutoFit/>
              </a:bodyPr>
              <a:p>
                <a:pPr algn="ctr">
                  <a:lnSpc>
                    <a:spcPct val="100000"/>
                  </a:lnSpc>
                  <a:spcBef>
                    <a:spcPts val="0"/>
                  </a:spcBef>
                  <a:spcAft>
                    <a:spcPts val="0"/>
                  </a:spcAft>
                </a:pPr>
                <a:r>
                  <a:rPr sz="1400" b="1">
                    <a:solidFill>
                      <a:schemeClr val="bg1"/>
                    </a:solidFill>
                    <a:uFillTx/>
                    <a:latin typeface="Inter V" panose="02000503000000020004" charset="0"/>
                    <a:cs typeface="Inter V" panose="02000503000000020004" charset="0"/>
                    <a:sym typeface="+mn-ea"/>
                  </a:rPr>
                  <a:t>SUSHI</a:t>
                </a:r>
                <a:endParaRPr sz="1400" b="1">
                  <a:solidFill>
                    <a:schemeClr val="bg1"/>
                  </a:solidFill>
                  <a:uFillTx/>
                  <a:latin typeface="Inter V" panose="02000503000000020004" charset="0"/>
                  <a:cs typeface="Inter V" panose="02000503000000020004" charset="0"/>
                  <a:sym typeface="+mn-ea"/>
                </a:endParaRPr>
              </a:p>
            </p:txBody>
          </p:sp>
        </p:grpSp>
        <p:grpSp>
          <p:nvGrpSpPr>
            <p:cNvPr id="30" name="组合 29"/>
            <p:cNvGrpSpPr/>
            <p:nvPr/>
          </p:nvGrpSpPr>
          <p:grpSpPr>
            <a:xfrm>
              <a:off x="14328" y="6335"/>
              <a:ext cx="1770" cy="1633"/>
              <a:chOff x="13878" y="6095"/>
              <a:chExt cx="1770" cy="1633"/>
            </a:xfrm>
          </p:grpSpPr>
          <p:pic>
            <p:nvPicPr>
              <p:cNvPr id="31" name="图片 30" descr="形状 1"/>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3931" y="6095"/>
                <a:ext cx="645" cy="1545"/>
              </a:xfrm>
              <a:prstGeom prst="rect">
                <a:avLst/>
              </a:prstGeom>
            </p:spPr>
          </p:pic>
          <p:pic>
            <p:nvPicPr>
              <p:cNvPr id="32" name="图片 31" descr="形状 1"/>
              <p:cNvPicPr>
                <a:picLocks noChangeAspect="1"/>
              </p:cNvPicPr>
              <p:nvPr>
                <p:custDataLst>
                  <p:tags r:id="rId19"/>
                </p:custDataLst>
              </p:nvPr>
            </p:nvPicPr>
            <p:blipFill>
              <a:blip r:embed="rId17">
                <a:extLst>
                  <a:ext uri="{96DAC541-7B7A-43D3-8B79-37D633B846F1}">
                    <asvg:svgBlip xmlns:asvg="http://schemas.microsoft.com/office/drawing/2016/SVG/main" r:embed="rId18"/>
                  </a:ext>
                </a:extLst>
              </a:blip>
              <a:stretch>
                <a:fillRect/>
              </a:stretch>
            </p:blipFill>
            <p:spPr>
              <a:xfrm flipH="1">
                <a:off x="14941" y="6095"/>
                <a:ext cx="645" cy="1545"/>
              </a:xfrm>
              <a:prstGeom prst="rect">
                <a:avLst/>
              </a:prstGeom>
            </p:spPr>
          </p:pic>
          <p:sp>
            <p:nvSpPr>
              <p:cNvPr id="33" name="椭圆 32"/>
              <p:cNvSpPr/>
              <p:nvPr>
                <p:custDataLst>
                  <p:tags r:id="rId20"/>
                </p:custDataLst>
              </p:nvPr>
            </p:nvSpPr>
            <p:spPr>
              <a:xfrm>
                <a:off x="13878" y="7600"/>
                <a:ext cx="129" cy="129"/>
              </a:xfrm>
              <a:prstGeom prst="ellipse">
                <a:avLst/>
              </a:prstGeom>
              <a:solidFill>
                <a:srgbClr val="00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custDataLst>
                  <p:tags r:id="rId21"/>
                </p:custDataLst>
              </p:nvPr>
            </p:nvSpPr>
            <p:spPr>
              <a:xfrm>
                <a:off x="15520" y="7600"/>
                <a:ext cx="129" cy="129"/>
              </a:xfrm>
              <a:prstGeom prst="ellipse">
                <a:avLst/>
              </a:prstGeom>
              <a:solidFill>
                <a:srgbClr val="00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矩形 34"/>
            <p:cNvSpPr/>
            <p:nvPr>
              <p:custDataLst>
                <p:tags r:id="rId22"/>
              </p:custDataLst>
            </p:nvPr>
          </p:nvSpPr>
          <p:spPr>
            <a:xfrm>
              <a:off x="15951" y="5728"/>
              <a:ext cx="2551" cy="730"/>
            </a:xfrm>
            <a:prstGeom prst="rect">
              <a:avLst/>
            </a:prstGeom>
            <a:solidFill>
              <a:srgbClr val="03F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3"/>
              </p:custDataLst>
            </p:nvPr>
          </p:nvSpPr>
          <p:spPr>
            <a:xfrm>
              <a:off x="16172" y="5679"/>
              <a:ext cx="2320" cy="531"/>
            </a:xfrm>
            <a:prstGeom prst="rect">
              <a:avLst/>
            </a:prstGeom>
            <a:noFill/>
          </p:spPr>
          <p:txBody>
            <a:bodyPr wrap="none" rtlCol="0">
              <a:spAutoFit/>
            </a:bodyPr>
            <a:p>
              <a:pPr algn="l">
                <a:lnSpc>
                  <a:spcPct val="100000"/>
                </a:lnSpc>
                <a:spcBef>
                  <a:spcPts val="0"/>
                </a:spcBef>
                <a:spcAft>
                  <a:spcPts val="0"/>
                </a:spcAft>
              </a:pPr>
              <a:r>
                <a:rPr lang="zh-CN" altLang="en-US" sz="1600" b="1">
                  <a:solidFill>
                    <a:schemeClr val="tx1"/>
                  </a:solidFill>
                  <a:uFillTx/>
                  <a:latin typeface="Inter V" panose="02000503000000020004" charset="0"/>
                  <a:cs typeface="Inter V" panose="02000503000000020004" charset="0"/>
                  <a:sym typeface="+mn-ea"/>
                </a:rPr>
                <a:t>Joseph Lubin</a:t>
              </a:r>
              <a:endParaRPr lang="zh-CN" altLang="en-US" sz="1600" b="1">
                <a:solidFill>
                  <a:schemeClr val="tx1"/>
                </a:solidFill>
                <a:uFillTx/>
                <a:latin typeface="Inter V" panose="02000503000000020004" charset="0"/>
                <a:cs typeface="Inter V" panose="02000503000000020004" charset="0"/>
                <a:sym typeface="+mn-ea"/>
              </a:endParaRPr>
            </a:p>
          </p:txBody>
        </p:sp>
        <p:sp>
          <p:nvSpPr>
            <p:cNvPr id="37" name="文本框 36"/>
            <p:cNvSpPr txBox="1"/>
            <p:nvPr>
              <p:custDataLst>
                <p:tags r:id="rId24"/>
              </p:custDataLst>
            </p:nvPr>
          </p:nvSpPr>
          <p:spPr>
            <a:xfrm>
              <a:off x="16172" y="6100"/>
              <a:ext cx="1195" cy="386"/>
            </a:xfrm>
            <a:prstGeom prst="rect">
              <a:avLst/>
            </a:prstGeom>
            <a:noFill/>
          </p:spPr>
          <p:txBody>
            <a:bodyPr wrap="none" rtlCol="0">
              <a:spAutoFit/>
            </a:bodyPr>
            <a:p>
              <a:pPr algn="l">
                <a:lnSpc>
                  <a:spcPct val="100000"/>
                </a:lnSpc>
                <a:spcBef>
                  <a:spcPts val="0"/>
                </a:spcBef>
                <a:spcAft>
                  <a:spcPts val="0"/>
                </a:spcAft>
              </a:pPr>
              <a:r>
                <a:rPr lang="zh-CN" altLang="en-US" sz="1000">
                  <a:solidFill>
                    <a:schemeClr val="tx1"/>
                  </a:solidFill>
                  <a:uFillTx/>
                  <a:latin typeface="Inter V" panose="02000503000000020004" charset="0"/>
                  <a:cs typeface="Inter V" panose="02000503000000020004" charset="0"/>
                  <a:sym typeface="+mn-ea"/>
                </a:rPr>
                <a:t>Ethereum</a:t>
              </a:r>
              <a:endParaRPr lang="zh-CN" altLang="en-US" sz="1000" b="1">
                <a:solidFill>
                  <a:schemeClr val="tx1"/>
                </a:solidFill>
                <a:uFillTx/>
                <a:latin typeface="Inter V" panose="02000503000000020004" charset="0"/>
                <a:cs typeface="Inter V" panose="02000503000000020004" charset="0"/>
                <a:sym typeface="+mn-ea"/>
              </a:endParaRPr>
            </a:p>
          </p:txBody>
        </p:sp>
        <p:cxnSp>
          <p:nvCxnSpPr>
            <p:cNvPr id="38" name="直接连接符 37"/>
            <p:cNvCxnSpPr/>
            <p:nvPr>
              <p:custDataLst>
                <p:tags r:id="rId25"/>
              </p:custDataLst>
            </p:nvPr>
          </p:nvCxnSpPr>
          <p:spPr>
            <a:xfrm>
              <a:off x="16172" y="5877"/>
              <a:ext cx="0" cy="458"/>
            </a:xfrm>
            <a:prstGeom prst="line">
              <a:avLst/>
            </a:prstGeom>
            <a:ln w="31750" cap="rnd">
              <a:solidFill>
                <a:srgbClr val="040B03"/>
              </a:solidFill>
              <a:round/>
            </a:ln>
          </p:spPr>
          <p:style>
            <a:lnRef idx="1">
              <a:schemeClr val="accent1"/>
            </a:lnRef>
            <a:fillRef idx="0">
              <a:schemeClr val="accent1"/>
            </a:fillRef>
            <a:effectRef idx="0">
              <a:schemeClr val="accent1"/>
            </a:effectRef>
            <a:fontRef idx="minor">
              <a:schemeClr val="tx1"/>
            </a:fontRef>
          </p:style>
        </p:cxnSp>
      </p:grpSp>
    </p:spTree>
    <p:custDataLst>
      <p:tags r:id="rId2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56000">
              <a:srgbClr val="050B0B"/>
            </a:gs>
            <a:gs pos="0">
              <a:srgbClr val="030D05"/>
            </a:gs>
            <a:gs pos="100000">
              <a:srgbClr val="030D05"/>
            </a:gs>
          </a:gsLst>
          <a:lin ang="5400000" scaled="0"/>
        </a:gradFill>
        <a:effectLst/>
      </p:bgPr>
    </p:bg>
    <p:spTree>
      <p:nvGrpSpPr>
        <p:cNvPr id="1" name=""/>
        <p:cNvGrpSpPr/>
        <p:nvPr/>
      </p:nvGrpSpPr>
      <p:grpSpPr/>
      <p:pic>
        <p:nvPicPr>
          <p:cNvPr id="14" name="图片 13" descr="black-green-object-with-green-light-bottom"/>
          <p:cNvPicPr>
            <a:picLocks noChangeAspect="1"/>
          </p:cNvPicPr>
          <p:nvPr/>
        </p:nvPicPr>
        <p:blipFill>
          <a:blip r:embed="rId1"/>
          <a:stretch>
            <a:fillRect/>
          </a:stretch>
        </p:blipFill>
        <p:spPr>
          <a:xfrm>
            <a:off x="0" y="837565"/>
            <a:ext cx="12195810" cy="8130540"/>
          </a:xfrm>
          <a:prstGeom prst="rect">
            <a:avLst/>
          </a:prstGeom>
        </p:spPr>
      </p:pic>
      <p:sp>
        <p:nvSpPr>
          <p:cNvPr id="3" name="内容占位符 2"/>
          <p:cNvSpPr>
            <a:spLocks noGrp="1"/>
          </p:cNvSpPr>
          <p:nvPr>
            <p:ph idx="1"/>
          </p:nvPr>
        </p:nvSpPr>
        <p:spPr>
          <a:xfrm>
            <a:off x="672465" y="1567180"/>
            <a:ext cx="10354945" cy="1604645"/>
          </a:xfrm>
        </p:spPr>
        <p:txBody>
          <a:bodyPr wrap="square">
            <a:spAutoFit/>
          </a:bodyPr>
          <a:p>
            <a:pPr>
              <a:lnSpc>
                <a:spcPct val="100000"/>
              </a:lnSpc>
            </a:pPr>
            <a:r>
              <a:rPr lang="en-US" altLang="zh-CN" spc="0">
                <a:solidFill>
                  <a:schemeClr val="bg1"/>
                </a:solidFill>
                <a:uFillTx/>
                <a:latin typeface="Inter V" panose="02000503000000020004" charset="0"/>
                <a:cs typeface="Inter V" panose="02000503000000020004" charset="0"/>
              </a:rPr>
              <a:t>XpansionChain has raised more than 20 million US dollars, initial investors include a16Z, Ethereum Foundation, Web3 Foundation .</a:t>
            </a:r>
            <a:endParaRPr lang="en-US" altLang="zh-CN" spc="0">
              <a:solidFill>
                <a:schemeClr val="bg1"/>
              </a:solidFill>
              <a:uFillTx/>
              <a:latin typeface="Inter V" panose="02000503000000020004" charset="0"/>
              <a:cs typeface="Inter V" panose="02000503000000020004" charset="0"/>
            </a:endParaRPr>
          </a:p>
          <a:p>
            <a:pPr>
              <a:lnSpc>
                <a:spcPct val="100000"/>
              </a:lnSpc>
            </a:pPr>
            <a:r>
              <a:rPr lang="en-US" altLang="zh-CN" spc="0">
                <a:solidFill>
                  <a:schemeClr val="bg1"/>
                </a:solidFill>
                <a:uFillTx/>
                <a:latin typeface="Inter V" panose="02000503000000020004" charset="0"/>
                <a:cs typeface="Inter V" panose="02000503000000020004" charset="0"/>
              </a:rPr>
              <a:t>Based on the emphasis on XpansionChain, Joseph Lubin, the founder of ConsenSys Ventures, also serves as the project CEO, providing all-round support for the development of XpansionChain.</a:t>
            </a:r>
            <a:endParaRPr lang="en-US" altLang="zh-CN" spc="0">
              <a:solidFill>
                <a:schemeClr val="bg1"/>
              </a:solidFill>
              <a:uFillTx/>
              <a:latin typeface="Inter V" panose="02000503000000020004" charset="0"/>
              <a:cs typeface="Inter V" panose="02000503000000020004" charset="0"/>
            </a:endParaRPr>
          </a:p>
        </p:txBody>
      </p:sp>
      <p:sp>
        <p:nvSpPr>
          <p:cNvPr id="7" name="文本框 6"/>
          <p:cNvSpPr txBox="1"/>
          <p:nvPr>
            <p:custDataLst>
              <p:tags r:id="rId2"/>
            </p:custDataLst>
          </p:nvPr>
        </p:nvSpPr>
        <p:spPr>
          <a:xfrm>
            <a:off x="695961" y="788035"/>
            <a:ext cx="3191510" cy="583565"/>
          </a:xfrm>
          <a:prstGeom prst="rect">
            <a:avLst/>
          </a:prstGeom>
          <a:noFill/>
        </p:spPr>
        <p:txBody>
          <a:bodyPr wrap="none" rtlCol="0">
            <a:spAutoFit/>
          </a:bodyPr>
          <a:p>
            <a:pPr algn="ctr">
              <a:lnSpc>
                <a:spcPct val="100000"/>
              </a:lnSpc>
              <a:spcBef>
                <a:spcPts val="0"/>
              </a:spcBef>
              <a:spcAft>
                <a:spcPts val="0"/>
              </a:spcAft>
            </a:pPr>
            <a:r>
              <a:rPr lang="en-US" sz="3200" b="1">
                <a:solidFill>
                  <a:srgbClr val="00FFBD"/>
                </a:solidFill>
                <a:uFillTx/>
                <a:latin typeface="Inter V" panose="02000503000000020004" charset="0"/>
                <a:cs typeface="Inter V" panose="02000503000000020004" charset="0"/>
                <a:sym typeface="+mn-ea"/>
              </a:rPr>
              <a:t>T</a:t>
            </a:r>
            <a:r>
              <a:rPr sz="3200" b="1">
                <a:solidFill>
                  <a:srgbClr val="00FFBD"/>
                </a:solidFill>
                <a:uFillTx/>
                <a:latin typeface="Inter V" panose="02000503000000020004" charset="0"/>
                <a:cs typeface="Inter V" panose="02000503000000020004" charset="0"/>
                <a:sym typeface="+mn-ea"/>
              </a:rPr>
              <a:t>op investment</a:t>
            </a:r>
            <a:endParaRPr sz="3200" b="1">
              <a:solidFill>
                <a:srgbClr val="00FFBD"/>
              </a:solidFill>
              <a:uFillTx/>
              <a:latin typeface="Inter V" panose="02000503000000020004" charset="0"/>
              <a:cs typeface="Inter V" panose="02000503000000020004" charset="0"/>
              <a:sym typeface="+mn-ea"/>
            </a:endParaRPr>
          </a:p>
        </p:txBody>
      </p:sp>
      <p:pic>
        <p:nvPicPr>
          <p:cNvPr id="8" name="图片 7" descr="web3-foundation-grants-program9976"/>
          <p:cNvPicPr>
            <a:picLocks noChangeAspect="1"/>
          </p:cNvPicPr>
          <p:nvPr>
            <p:custDataLst>
              <p:tags r:id="rId3"/>
            </p:custDataLst>
          </p:nvPr>
        </p:nvPicPr>
        <p:blipFill>
          <a:blip r:embed="rId4">
            <a:lum bright="100000"/>
          </a:blip>
          <a:srcRect l="11404" t="18476" r="11072" b="23861"/>
          <a:stretch>
            <a:fillRect/>
          </a:stretch>
        </p:blipFill>
        <p:spPr>
          <a:xfrm>
            <a:off x="8334375" y="3492500"/>
            <a:ext cx="2374265" cy="1325880"/>
          </a:xfrm>
          <a:prstGeom prst="rect">
            <a:avLst/>
          </a:prstGeom>
        </p:spPr>
      </p:pic>
      <p:pic>
        <p:nvPicPr>
          <p:cNvPr id="11" name="图片 10" descr="a16z-crypto-logo-4CC54DCD6C-seeklogo.com"/>
          <p:cNvPicPr>
            <a:picLocks noChangeAspect="1"/>
          </p:cNvPicPr>
          <p:nvPr/>
        </p:nvPicPr>
        <p:blipFill>
          <a:blip r:embed="rId5"/>
          <a:stretch>
            <a:fillRect/>
          </a:stretch>
        </p:blipFill>
        <p:spPr>
          <a:xfrm>
            <a:off x="1256665" y="3773170"/>
            <a:ext cx="1790700" cy="763905"/>
          </a:xfrm>
          <a:prstGeom prst="rect">
            <a:avLst/>
          </a:prstGeom>
        </p:spPr>
      </p:pic>
      <p:pic>
        <p:nvPicPr>
          <p:cNvPr id="13" name="图片 12" descr="321321321"/>
          <p:cNvPicPr>
            <a:picLocks noChangeAspect="1"/>
          </p:cNvPicPr>
          <p:nvPr/>
        </p:nvPicPr>
        <p:blipFill>
          <a:blip r:embed="rId6"/>
          <a:stretch>
            <a:fillRect/>
          </a:stretch>
        </p:blipFill>
        <p:spPr>
          <a:xfrm>
            <a:off x="4319270" y="3492500"/>
            <a:ext cx="2654935" cy="1475105"/>
          </a:xfrm>
          <a:prstGeom prst="rect">
            <a:avLst/>
          </a:prstGeom>
        </p:spPr>
      </p:pic>
      <p:pic>
        <p:nvPicPr>
          <p:cNvPr id="16" name="图片 15" descr="Xpansion Chain (2)"/>
          <p:cNvPicPr>
            <a:picLocks noChangeAspect="1"/>
          </p:cNvPicPr>
          <p:nvPr>
            <p:custDataLst>
              <p:tags r:id="rId7"/>
            </p:custDataLst>
          </p:nvPr>
        </p:nvPicPr>
        <p:blipFill>
          <a:blip r:embed="rId8"/>
          <a:stretch>
            <a:fillRect/>
          </a:stretch>
        </p:blipFill>
        <p:spPr>
          <a:xfrm>
            <a:off x="10926445" y="424180"/>
            <a:ext cx="935990" cy="288925"/>
          </a:xfrm>
          <a:prstGeom prst="rect">
            <a:avLst/>
          </a:prstGeom>
        </p:spPr>
      </p:pic>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pring-light-green-blur-background-glowing-blurred-design-summer-background-design-wallpaper"/>
          <p:cNvPicPr>
            <a:picLocks noChangeAspect="1"/>
          </p:cNvPicPr>
          <p:nvPr/>
        </p:nvPicPr>
        <p:blipFill>
          <a:blip r:embed="rId1"/>
          <a:stretch>
            <a:fillRect/>
          </a:stretch>
        </p:blipFill>
        <p:spPr>
          <a:xfrm>
            <a:off x="0" y="0"/>
            <a:ext cx="12192000" cy="6858000"/>
          </a:xfrm>
          <a:prstGeom prst="rect">
            <a:avLst/>
          </a:prstGeom>
        </p:spPr>
      </p:pic>
      <p:sp>
        <p:nvSpPr>
          <p:cNvPr id="7" name="文本框 6"/>
          <p:cNvSpPr txBox="1"/>
          <p:nvPr>
            <p:custDataLst>
              <p:tags r:id="rId2"/>
            </p:custDataLst>
          </p:nvPr>
        </p:nvSpPr>
        <p:spPr>
          <a:xfrm>
            <a:off x="1380173" y="2821940"/>
            <a:ext cx="3453765" cy="1445260"/>
          </a:xfrm>
          <a:prstGeom prst="rect">
            <a:avLst/>
          </a:prstGeom>
          <a:noFill/>
        </p:spPr>
        <p:txBody>
          <a:bodyPr wrap="none" rtlCol="0">
            <a:spAutoFit/>
          </a:bodyPr>
          <a:p>
            <a:pPr algn="ctr">
              <a:lnSpc>
                <a:spcPct val="100000"/>
              </a:lnSpc>
              <a:spcBef>
                <a:spcPts val="0"/>
              </a:spcBef>
              <a:spcAft>
                <a:spcPts val="0"/>
              </a:spcAft>
            </a:pPr>
            <a:r>
              <a:rPr sz="4400" b="1">
                <a:solidFill>
                  <a:srgbClr val="00FFBD"/>
                </a:solidFill>
                <a:uFillTx/>
                <a:latin typeface="Inter V" panose="02000503000000020004" charset="0"/>
                <a:cs typeface="Inter V" panose="02000503000000020004" charset="0"/>
                <a:sym typeface="+mn-ea"/>
              </a:rPr>
              <a:t>Technology </a:t>
            </a:r>
            <a:endParaRPr sz="4400" b="1">
              <a:solidFill>
                <a:srgbClr val="00FFBD"/>
              </a:solidFill>
              <a:uFillTx/>
              <a:latin typeface="Inter V" panose="02000503000000020004" charset="0"/>
              <a:cs typeface="Inter V" panose="02000503000000020004" charset="0"/>
              <a:sym typeface="+mn-ea"/>
            </a:endParaRPr>
          </a:p>
          <a:p>
            <a:pPr algn="ctr">
              <a:lnSpc>
                <a:spcPct val="100000"/>
              </a:lnSpc>
              <a:spcBef>
                <a:spcPts val="0"/>
              </a:spcBef>
              <a:spcAft>
                <a:spcPts val="0"/>
              </a:spcAft>
            </a:pPr>
            <a:r>
              <a:rPr sz="4400" b="1">
                <a:solidFill>
                  <a:srgbClr val="00FFBD"/>
                </a:solidFill>
                <a:uFillTx/>
                <a:latin typeface="Inter V" panose="02000503000000020004" charset="0"/>
                <a:cs typeface="Inter V" panose="02000503000000020004" charset="0"/>
                <a:sym typeface="+mn-ea"/>
              </a:rPr>
              <a:t>Architecture</a:t>
            </a:r>
            <a:endParaRPr sz="4400" b="1">
              <a:solidFill>
                <a:srgbClr val="00FFBD"/>
              </a:solidFill>
              <a:uFillTx/>
              <a:latin typeface="Inter V" panose="02000503000000020004" charset="0"/>
              <a:cs typeface="Inter V" panose="02000503000000020004" charset="0"/>
              <a:sym typeface="+mn-ea"/>
            </a:endParaRPr>
          </a:p>
        </p:txBody>
      </p:sp>
      <p:pic>
        <p:nvPicPr>
          <p:cNvPr id="3" name="图片 2" descr="3d-illustration-abstract-glossy-neon-light-colorful-futuristic-wallpaper-background (1)_pixian"/>
          <p:cNvPicPr>
            <a:picLocks noChangeAspect="1"/>
          </p:cNvPicPr>
          <p:nvPr/>
        </p:nvPicPr>
        <p:blipFill>
          <a:blip r:embed="rId3"/>
          <a:stretch>
            <a:fillRect/>
          </a:stretch>
        </p:blipFill>
        <p:spPr>
          <a:xfrm>
            <a:off x="5467350" y="-127000"/>
            <a:ext cx="6858000" cy="6858000"/>
          </a:xfrm>
          <a:prstGeom prst="rect">
            <a:avLst/>
          </a:prstGeom>
        </p:spPr>
      </p:pic>
      <p:pic>
        <p:nvPicPr>
          <p:cNvPr id="10" name="图片 9" descr="Xpansion Chain (2)"/>
          <p:cNvPicPr>
            <a:picLocks noChangeAspect="1"/>
          </p:cNvPicPr>
          <p:nvPr>
            <p:custDataLst>
              <p:tags r:id="rId4"/>
            </p:custDataLst>
          </p:nvPr>
        </p:nvPicPr>
        <p:blipFill>
          <a:blip r:embed="rId5"/>
          <a:stretch>
            <a:fillRect/>
          </a:stretch>
        </p:blipFill>
        <p:spPr>
          <a:xfrm>
            <a:off x="10926445" y="424180"/>
            <a:ext cx="935990" cy="288925"/>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pring-light-green-blur-background-glowing-blurred-design-summer-background-design-wallpaper"/>
          <p:cNvPicPr>
            <a:picLocks noChangeAspect="1"/>
          </p:cNvPicPr>
          <p:nvPr>
            <p:custDataLst>
              <p:tags r:id="rId1"/>
            </p:custDataLst>
          </p:nvPr>
        </p:nvPicPr>
        <p:blipFill>
          <a:blip r:embed="rId2">
            <a:alphaModFix amt="40000"/>
          </a:blip>
          <a:stretch>
            <a:fillRect/>
          </a:stretch>
        </p:blipFill>
        <p:spPr>
          <a:xfrm>
            <a:off x="0" y="0"/>
            <a:ext cx="12192000" cy="6858000"/>
          </a:xfrm>
          <a:prstGeom prst="rect">
            <a:avLst/>
          </a:prstGeom>
        </p:spPr>
      </p:pic>
      <p:sp>
        <p:nvSpPr>
          <p:cNvPr id="2" name="标题 1"/>
          <p:cNvSpPr>
            <a:spLocks noGrp="1"/>
          </p:cNvSpPr>
          <p:nvPr>
            <p:ph type="title"/>
          </p:nvPr>
        </p:nvSpPr>
        <p:spPr>
          <a:xfrm>
            <a:off x="608400" y="721430"/>
            <a:ext cx="8891905" cy="583565"/>
          </a:xfrm>
        </p:spPr>
        <p:txBody>
          <a:bodyPr wrap="none">
            <a:spAutoFit/>
          </a:bodyPr>
          <a:p>
            <a:pPr algn="l"/>
            <a:r>
              <a:rPr lang="zh-CN" altLang="en-US" sz="3200" spc="0">
                <a:solidFill>
                  <a:srgbClr val="00FFBD"/>
                </a:solidFill>
                <a:uFillTx/>
                <a:latin typeface="Inter V" panose="02000503000000020004" charset="0"/>
                <a:cs typeface="Inter V" panose="02000503000000020004" charset="0"/>
                <a:sym typeface="+mn-ea"/>
              </a:rPr>
              <a:t>Key Features Of The XpansionChain Network</a:t>
            </a:r>
            <a:endParaRPr lang="zh-CN" altLang="en-US" sz="3200" spc="0">
              <a:solidFill>
                <a:srgbClr val="00FFBD"/>
              </a:solidFill>
              <a:uFillTx/>
              <a:latin typeface="Inter V" panose="02000503000000020004" charset="0"/>
              <a:cs typeface="Inter V" panose="02000503000000020004" charset="0"/>
              <a:sym typeface="+mn-ea"/>
            </a:endParaRPr>
          </a:p>
        </p:txBody>
      </p:sp>
      <p:sp>
        <p:nvSpPr>
          <p:cNvPr id="3" name="内容占位符 2"/>
          <p:cNvSpPr>
            <a:spLocks noGrp="1"/>
          </p:cNvSpPr>
          <p:nvPr>
            <p:ph idx="1"/>
          </p:nvPr>
        </p:nvSpPr>
        <p:spPr>
          <a:xfrm>
            <a:off x="608400" y="1579300"/>
            <a:ext cx="10969200" cy="4759200"/>
          </a:xfrm>
        </p:spPr>
        <p:txBody>
          <a:bodyPr>
            <a:normAutofit fontScale="90000"/>
          </a:bodyPr>
          <a:p>
            <a:pPr marL="0" indent="0">
              <a:buNone/>
            </a:pPr>
            <a:r>
              <a:rPr lang="zh-CN" altLang="en-US" spc="0">
                <a:solidFill>
                  <a:schemeClr val="bg1"/>
                </a:solidFill>
                <a:uFillTx/>
                <a:latin typeface="Inter V" panose="02000503000000020004" charset="0"/>
                <a:cs typeface="Inter V" panose="02000503000000020004" charset="0"/>
              </a:rPr>
              <a:t>Layer 2 solutions aim to improve blockchain scalability and performance without sacrificing security and decentralization features. They reduce the burden on the main chain and provide users with a faster and cheaper transaction experience by migrating part of the transaction and computing operations to the off-chain or parallel chain.</a:t>
            </a:r>
            <a:endParaRPr lang="zh-CN" altLang="en-US" spc="0">
              <a:solidFill>
                <a:schemeClr val="bg1"/>
              </a:solidFill>
              <a:uFillTx/>
              <a:latin typeface="Inter V" panose="02000503000000020004" charset="0"/>
              <a:cs typeface="Inter V" panose="02000503000000020004" charset="0"/>
            </a:endParaRPr>
          </a:p>
          <a:p>
            <a:r>
              <a:rPr lang="zh-CN" altLang="en-US" spc="0">
                <a:solidFill>
                  <a:schemeClr val="bg1"/>
                </a:solidFill>
                <a:uFillTx/>
                <a:latin typeface="Inter V" panose="02000503000000020004" charset="0"/>
                <a:cs typeface="Inter V" panose="02000503000000020004" charset="0"/>
              </a:rPr>
              <a:t>High performance: XpansionChain can handle a throughput of up to 3000TPS, which allows it to handle a large number of transactions without being affected by the congestion and delay of the Ethereum mainnet. </a:t>
            </a:r>
            <a:endParaRPr lang="zh-CN" altLang="en-US" spc="0">
              <a:solidFill>
                <a:schemeClr val="bg1"/>
              </a:solidFill>
              <a:uFillTx/>
              <a:latin typeface="Inter V" panose="02000503000000020004" charset="0"/>
              <a:cs typeface="Inter V" panose="02000503000000020004" charset="0"/>
            </a:endParaRPr>
          </a:p>
          <a:p>
            <a:r>
              <a:rPr lang="zh-CN" altLang="en-US" spc="0">
                <a:solidFill>
                  <a:schemeClr val="bg1"/>
                </a:solidFill>
                <a:uFillTx/>
                <a:latin typeface="Inter V" panose="02000503000000020004" charset="0"/>
                <a:cs typeface="Inter V" panose="02000503000000020004" charset="0"/>
              </a:rPr>
              <a:t>Low cost: XpansionChain provides low transaction fees, which means that users can conduct transactions at a lower cost, and at the same time attract more developers and users to join the XpansionChain ecosystem. </a:t>
            </a:r>
            <a:endParaRPr lang="zh-CN" altLang="en-US" spc="0">
              <a:solidFill>
                <a:schemeClr val="bg1"/>
              </a:solidFill>
              <a:uFillTx/>
              <a:latin typeface="Inter V" panose="02000503000000020004" charset="0"/>
              <a:cs typeface="Inter V" panose="02000503000000020004" charset="0"/>
            </a:endParaRPr>
          </a:p>
          <a:p>
            <a:r>
              <a:rPr lang="zh-CN" altLang="en-US" spc="0">
                <a:solidFill>
                  <a:schemeClr val="bg1"/>
                </a:solidFill>
                <a:uFillTx/>
                <a:latin typeface="Inter V" panose="02000503000000020004" charset="0"/>
                <a:cs typeface="Inter V" panose="02000503000000020004" charset="0"/>
              </a:rPr>
              <a:t>Openness: XpansionChain is an open ecosystem where anyone can build applications and tools while also having free access to the network. </a:t>
            </a:r>
            <a:endParaRPr lang="zh-CN" altLang="en-US" spc="0">
              <a:solidFill>
                <a:schemeClr val="bg1"/>
              </a:solidFill>
              <a:uFillTx/>
              <a:latin typeface="Inter V" panose="02000503000000020004" charset="0"/>
              <a:cs typeface="Inter V" panose="02000503000000020004" charset="0"/>
            </a:endParaRPr>
          </a:p>
          <a:p>
            <a:r>
              <a:rPr lang="zh-CN" altLang="en-US" spc="0">
                <a:solidFill>
                  <a:schemeClr val="bg1"/>
                </a:solidFill>
                <a:uFillTx/>
                <a:latin typeface="Inter V" panose="02000503000000020004" charset="0"/>
                <a:cs typeface="Inter V" panose="02000503000000020004" charset="0"/>
              </a:rPr>
              <a:t>Security: XpansionChain uses the ZK Rollup technology stack, which is a blockchain-based security mechanism that can ensure the decentralization and security of the network.</a:t>
            </a:r>
            <a:endParaRPr lang="zh-CN" altLang="en-US" spc="0">
              <a:solidFill>
                <a:schemeClr val="bg1"/>
              </a:solidFill>
              <a:uFillTx/>
              <a:latin typeface="Inter V" panose="02000503000000020004" charset="0"/>
              <a:cs typeface="Inter V" panose="02000503000000020004" charset="0"/>
            </a:endParaRPr>
          </a:p>
        </p:txBody>
      </p:sp>
      <p:pic>
        <p:nvPicPr>
          <p:cNvPr id="10" name="图片 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descr="spring-light-green-blur-background-glowing-blurred-design-summer-background-design-wallpaper"/>
          <p:cNvPicPr>
            <a:picLocks noChangeAspect="1"/>
          </p:cNvPicPr>
          <p:nvPr>
            <p:custDataLst>
              <p:tags r:id="rId1"/>
            </p:custDataLst>
          </p:nvPr>
        </p:nvPicPr>
        <p:blipFill>
          <a:blip r:embed="rId2">
            <a:alphaModFix amt="40000"/>
          </a:blip>
          <a:stretch>
            <a:fillRect/>
          </a:stretch>
        </p:blipFill>
        <p:spPr>
          <a:xfrm>
            <a:off x="0" y="0"/>
            <a:ext cx="12192000" cy="6858000"/>
          </a:xfrm>
          <a:prstGeom prst="rect">
            <a:avLst/>
          </a:prstGeom>
        </p:spPr>
      </p:pic>
      <p:sp>
        <p:nvSpPr>
          <p:cNvPr id="2" name="标题 1"/>
          <p:cNvSpPr>
            <a:spLocks noGrp="1"/>
          </p:cNvSpPr>
          <p:nvPr>
            <p:ph type="title"/>
          </p:nvPr>
        </p:nvSpPr>
        <p:spPr>
          <a:xfrm>
            <a:off x="608330" y="608330"/>
            <a:ext cx="7306310" cy="1076325"/>
          </a:xfrm>
        </p:spPr>
        <p:txBody>
          <a:bodyPr wrap="square">
            <a:spAutoFit/>
          </a:bodyPr>
          <a:p>
            <a:pPr algn="l"/>
            <a:r>
              <a:rPr lang="zh-CN" altLang="en-US" sz="3200" spc="0">
                <a:solidFill>
                  <a:srgbClr val="00FFBD"/>
                </a:solidFill>
                <a:uFillTx/>
                <a:latin typeface="Inter V" panose="02000503000000020004" charset="0"/>
                <a:cs typeface="Inter V" panose="02000503000000020004" charset="0"/>
              </a:rPr>
              <a:t>Scale at speed with a complete end-to-end solution</a:t>
            </a:r>
            <a:endParaRPr lang="zh-CN" altLang="en-US" sz="3200" spc="0">
              <a:solidFill>
                <a:srgbClr val="00FFBD"/>
              </a:solidFill>
              <a:uFillTx/>
              <a:latin typeface="Inter V" panose="02000503000000020004" charset="0"/>
              <a:cs typeface="Inter V" panose="02000503000000020004" charset="0"/>
            </a:endParaRPr>
          </a:p>
        </p:txBody>
      </p:sp>
      <p:sp>
        <p:nvSpPr>
          <p:cNvPr id="7" name="标题 1"/>
          <p:cNvSpPr>
            <a:spLocks noGrp="1"/>
          </p:cNvSpPr>
          <p:nvPr/>
        </p:nvSpPr>
        <p:spPr>
          <a:xfrm>
            <a:off x="6665665" y="1750765"/>
            <a:ext cx="3300730" cy="368300"/>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1800" spc="0">
                <a:solidFill>
                  <a:schemeClr val="bg1"/>
                </a:solidFill>
                <a:uFillTx/>
                <a:latin typeface="Inter V" panose="02000503000000020004" charset="0"/>
                <a:cs typeface="Inter V" panose="02000503000000020004" charset="0"/>
              </a:rPr>
              <a:t>Access the</a:t>
            </a:r>
            <a:r>
              <a:rPr lang="en-US" altLang="zh-CN" sz="1800" spc="0">
                <a:solidFill>
                  <a:schemeClr val="bg1"/>
                </a:solidFill>
                <a:uFillTx/>
                <a:latin typeface="Inter V" panose="02000503000000020004" charset="0"/>
                <a:cs typeface="Inter V" panose="02000503000000020004" charset="0"/>
              </a:rPr>
              <a:t> </a:t>
            </a:r>
            <a:r>
              <a:rPr lang="zh-CN" altLang="en-US" sz="1800" spc="0">
                <a:solidFill>
                  <a:schemeClr val="bg1"/>
                </a:solidFill>
                <a:uFillTx/>
                <a:latin typeface="Inter V" panose="02000503000000020004" charset="0"/>
                <a:cs typeface="Inter V" panose="02000503000000020004" charset="0"/>
              </a:rPr>
              <a:t>global orderbook</a:t>
            </a:r>
            <a:endParaRPr lang="zh-CN" altLang="en-US" sz="1800" spc="0">
              <a:solidFill>
                <a:schemeClr val="bg1"/>
              </a:solidFill>
              <a:uFillTx/>
              <a:latin typeface="Inter V" panose="02000503000000020004" charset="0"/>
              <a:cs typeface="Inter V" panose="02000503000000020004" charset="0"/>
            </a:endParaRPr>
          </a:p>
        </p:txBody>
      </p:sp>
      <p:sp>
        <p:nvSpPr>
          <p:cNvPr id="8" name="标题 1"/>
          <p:cNvSpPr>
            <a:spLocks noGrp="1"/>
          </p:cNvSpPr>
          <p:nvPr/>
        </p:nvSpPr>
        <p:spPr>
          <a:xfrm>
            <a:off x="6666230" y="2150745"/>
            <a:ext cx="5075555" cy="583565"/>
          </a:xfrm>
        </p:spPr>
        <p:txBody>
          <a:bodyPr wrap="squar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1600" b="0" spc="0">
                <a:solidFill>
                  <a:schemeClr val="bg1"/>
                </a:solidFill>
                <a:uFillTx/>
                <a:latin typeface="Inter V" panose="02000503000000020004" charset="0"/>
                <a:cs typeface="Inter V" panose="02000503000000020004" charset="0"/>
              </a:rPr>
              <a:t>Every time you list an asset with</a:t>
            </a:r>
            <a:r>
              <a:rPr lang="en-US" altLang="zh-CN" sz="1600" b="0" spc="0">
                <a:solidFill>
                  <a:schemeClr val="bg1"/>
                </a:solidFill>
                <a:uFillTx/>
                <a:latin typeface="Inter V" panose="02000503000000020004" charset="0"/>
                <a:cs typeface="Inter V" panose="02000503000000020004" charset="0"/>
              </a:rPr>
              <a:t> </a:t>
            </a:r>
            <a:r>
              <a:rPr lang="zh-CN" altLang="en-US" sz="1600" b="0" spc="0">
                <a:solidFill>
                  <a:schemeClr val="bg1"/>
                </a:solidFill>
                <a:uFillTx/>
                <a:latin typeface="Inter V" panose="02000503000000020004" charset="0"/>
                <a:cs typeface="Inter V" panose="02000503000000020004" charset="0"/>
              </a:rPr>
              <a:t>XpansionChain it is instantly distributed</a:t>
            </a:r>
            <a:r>
              <a:rPr lang="en-US" altLang="zh-CN" sz="1600" b="0" spc="0">
                <a:solidFill>
                  <a:schemeClr val="bg1"/>
                </a:solidFill>
                <a:uFillTx/>
                <a:latin typeface="Inter V" panose="02000503000000020004" charset="0"/>
                <a:cs typeface="Inter V" panose="02000503000000020004" charset="0"/>
              </a:rPr>
              <a:t> </a:t>
            </a:r>
            <a:r>
              <a:rPr lang="zh-CN" altLang="en-US" sz="1600" b="0" spc="0">
                <a:solidFill>
                  <a:schemeClr val="bg1"/>
                </a:solidFill>
                <a:uFillTx/>
                <a:latin typeface="Inter V" panose="02000503000000020004" charset="0"/>
                <a:cs typeface="Inter V" panose="02000503000000020004" charset="0"/>
              </a:rPr>
              <a:t>to multiple marketplaces</a:t>
            </a:r>
            <a:endParaRPr lang="zh-CN" altLang="en-US" sz="1600" b="0" spc="0">
              <a:solidFill>
                <a:schemeClr val="bg1"/>
              </a:solidFill>
              <a:uFillTx/>
              <a:latin typeface="Inter V" panose="02000503000000020004" charset="0"/>
              <a:cs typeface="Inter V" panose="02000503000000020004" charset="0"/>
            </a:endParaRPr>
          </a:p>
        </p:txBody>
      </p:sp>
      <p:sp>
        <p:nvSpPr>
          <p:cNvPr id="9" name="标题 1"/>
          <p:cNvSpPr>
            <a:spLocks noGrp="1"/>
          </p:cNvSpPr>
          <p:nvPr/>
        </p:nvSpPr>
        <p:spPr>
          <a:xfrm>
            <a:off x="6666300" y="3060770"/>
            <a:ext cx="2920365" cy="368300"/>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1800" spc="0">
                <a:solidFill>
                  <a:schemeClr val="bg1"/>
                </a:solidFill>
                <a:uFillTx/>
                <a:latin typeface="Inter V" panose="02000503000000020004" charset="0"/>
                <a:cs typeface="Inter V" panose="02000503000000020004" charset="0"/>
              </a:rPr>
              <a:t>True scale</a:t>
            </a:r>
            <a:r>
              <a:rPr lang="en-US" altLang="zh-CN" sz="1800" spc="0">
                <a:solidFill>
                  <a:schemeClr val="bg1"/>
                </a:solidFill>
                <a:uFillTx/>
                <a:latin typeface="Inter V" panose="02000503000000020004" charset="0"/>
                <a:cs typeface="Inter V" panose="02000503000000020004" charset="0"/>
              </a:rPr>
              <a:t> </a:t>
            </a:r>
            <a:r>
              <a:rPr lang="zh-CN" altLang="en-US" sz="1800" spc="0">
                <a:solidFill>
                  <a:schemeClr val="bg1"/>
                </a:solidFill>
                <a:uFillTx/>
                <a:latin typeface="Inter V" panose="02000503000000020004" charset="0"/>
                <a:cs typeface="Inter V" panose="02000503000000020004" charset="0"/>
              </a:rPr>
              <a:t>for</a:t>
            </a:r>
            <a:r>
              <a:rPr lang="en-US" altLang="zh-CN" sz="1800" spc="0">
                <a:solidFill>
                  <a:schemeClr val="bg1"/>
                </a:solidFill>
                <a:uFillTx/>
                <a:latin typeface="Inter V" panose="02000503000000020004" charset="0"/>
                <a:cs typeface="Inter V" panose="02000503000000020004" charset="0"/>
              </a:rPr>
              <a:t> </a:t>
            </a:r>
            <a:r>
              <a:rPr lang="en-US" altLang="zh-CN" sz="1800" spc="0">
                <a:solidFill>
                  <a:schemeClr val="bg1"/>
                </a:solidFill>
                <a:uFillTx/>
                <a:latin typeface="Inter V" panose="02000503000000020004" charset="0"/>
                <a:cs typeface="Inter V" panose="02000503000000020004" charset="0"/>
              </a:rPr>
              <a:t>blockchain</a:t>
            </a:r>
            <a:endParaRPr lang="en-US" altLang="zh-CN" sz="1800" spc="0">
              <a:solidFill>
                <a:schemeClr val="bg1"/>
              </a:solidFill>
              <a:uFillTx/>
              <a:latin typeface="Inter V" panose="02000503000000020004" charset="0"/>
              <a:cs typeface="Inter V" panose="02000503000000020004" charset="0"/>
            </a:endParaRPr>
          </a:p>
        </p:txBody>
      </p:sp>
      <p:sp>
        <p:nvSpPr>
          <p:cNvPr id="10" name="标题 1"/>
          <p:cNvSpPr>
            <a:spLocks noGrp="1"/>
          </p:cNvSpPr>
          <p:nvPr/>
        </p:nvSpPr>
        <p:spPr>
          <a:xfrm>
            <a:off x="6666865" y="3460750"/>
            <a:ext cx="5172075" cy="829945"/>
          </a:xfrm>
        </p:spPr>
        <p:txBody>
          <a:bodyPr wrap="squar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1600" b="0" spc="0">
                <a:solidFill>
                  <a:schemeClr val="bg1"/>
                </a:solidFill>
                <a:uFillTx/>
                <a:latin typeface="Inter V" panose="02000503000000020004" charset="0"/>
                <a:cs typeface="Inter V" panose="02000503000000020004" charset="0"/>
              </a:rPr>
              <a:t>XpansionChain is over </a:t>
            </a:r>
            <a:r>
              <a:rPr lang="en-US" altLang="zh-CN" sz="1600" b="0" spc="0">
                <a:solidFill>
                  <a:schemeClr val="bg1"/>
                </a:solidFill>
                <a:uFillTx/>
                <a:latin typeface="Inter V" panose="02000503000000020004" charset="0"/>
                <a:cs typeface="Inter V" panose="02000503000000020004" charset="0"/>
              </a:rPr>
              <a:t>150</a:t>
            </a:r>
            <a:r>
              <a:rPr lang="zh-CN" altLang="en-US" sz="1600" b="0" spc="0">
                <a:solidFill>
                  <a:schemeClr val="bg1"/>
                </a:solidFill>
                <a:uFillTx/>
                <a:latin typeface="Inter V" panose="02000503000000020004" charset="0"/>
                <a:cs typeface="Inter V" panose="02000503000000020004" charset="0"/>
              </a:rPr>
              <a:t>x more</a:t>
            </a:r>
            <a:r>
              <a:rPr lang="en-US" altLang="zh-CN" sz="1600" b="0" spc="0">
                <a:solidFill>
                  <a:schemeClr val="bg1"/>
                </a:solidFill>
                <a:uFillTx/>
                <a:latin typeface="Inter V" panose="02000503000000020004" charset="0"/>
                <a:cs typeface="Inter V" panose="02000503000000020004" charset="0"/>
              </a:rPr>
              <a:t> </a:t>
            </a:r>
            <a:r>
              <a:rPr lang="zh-CN" altLang="en-US" sz="1600" b="0" spc="0">
                <a:solidFill>
                  <a:schemeClr val="bg1"/>
                </a:solidFill>
                <a:uFillTx/>
                <a:latin typeface="Inter V" panose="02000503000000020004" charset="0"/>
                <a:cs typeface="Inter V" panose="02000503000000020004" charset="0"/>
              </a:rPr>
              <a:t>efficient than Ethereum L1,enabling real-time minting,</a:t>
            </a:r>
            <a:endParaRPr lang="zh-CN" altLang="en-US" sz="1600" b="0" spc="0">
              <a:solidFill>
                <a:schemeClr val="bg1"/>
              </a:solidFill>
              <a:uFillTx/>
              <a:latin typeface="Inter V" panose="02000503000000020004" charset="0"/>
              <a:cs typeface="Inter V" panose="02000503000000020004" charset="0"/>
            </a:endParaRPr>
          </a:p>
          <a:p>
            <a:pPr algn="l"/>
            <a:r>
              <a:rPr lang="zh-CN" altLang="en-US" sz="1600" b="0" spc="0">
                <a:solidFill>
                  <a:schemeClr val="bg1"/>
                </a:solidFill>
                <a:uFillTx/>
                <a:latin typeface="Inter V" panose="02000503000000020004" charset="0"/>
                <a:cs typeface="Inter V" panose="02000503000000020004" charset="0"/>
              </a:rPr>
              <a:t>transferring, and trading</a:t>
            </a:r>
            <a:endParaRPr lang="zh-CN" altLang="en-US" sz="1600" b="0" spc="0">
              <a:solidFill>
                <a:schemeClr val="bg1"/>
              </a:solidFill>
              <a:uFillTx/>
              <a:latin typeface="Inter V" panose="02000503000000020004" charset="0"/>
              <a:cs typeface="Inter V" panose="02000503000000020004" charset="0"/>
            </a:endParaRPr>
          </a:p>
        </p:txBody>
      </p:sp>
      <p:sp>
        <p:nvSpPr>
          <p:cNvPr id="11" name="标题 1"/>
          <p:cNvSpPr>
            <a:spLocks noGrp="1"/>
          </p:cNvSpPr>
          <p:nvPr/>
        </p:nvSpPr>
        <p:spPr>
          <a:xfrm>
            <a:off x="6666935" y="4692085"/>
            <a:ext cx="2416175" cy="368300"/>
          </a:xfrm>
        </p:spPr>
        <p:txBody>
          <a:bodyPr wrap="non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sz="1800" spc="0">
                <a:solidFill>
                  <a:schemeClr val="bg1"/>
                </a:solidFill>
                <a:uFillTx/>
                <a:latin typeface="Inter V" panose="02000503000000020004" charset="0"/>
                <a:cs typeface="Inter V" panose="02000503000000020004" charset="0"/>
              </a:rPr>
              <a:t>Advice you</a:t>
            </a:r>
            <a:r>
              <a:rPr lang="en-US" sz="1800" spc="0">
                <a:solidFill>
                  <a:schemeClr val="bg1"/>
                </a:solidFill>
                <a:uFillTx/>
                <a:latin typeface="Inter V" panose="02000503000000020004" charset="0"/>
                <a:cs typeface="Inter V" panose="02000503000000020004" charset="0"/>
              </a:rPr>
              <a:t> </a:t>
            </a:r>
            <a:r>
              <a:rPr sz="1800" spc="0">
                <a:solidFill>
                  <a:schemeClr val="bg1"/>
                </a:solidFill>
                <a:uFillTx/>
                <a:latin typeface="Inter V" panose="02000503000000020004" charset="0"/>
                <a:cs typeface="Inter V" panose="02000503000000020004" charset="0"/>
              </a:rPr>
              <a:t>can trust</a:t>
            </a:r>
            <a:endParaRPr sz="1800" spc="0">
              <a:solidFill>
                <a:schemeClr val="bg1"/>
              </a:solidFill>
              <a:uFillTx/>
              <a:latin typeface="Inter V" panose="02000503000000020004" charset="0"/>
              <a:cs typeface="Inter V" panose="02000503000000020004" charset="0"/>
            </a:endParaRPr>
          </a:p>
        </p:txBody>
      </p:sp>
      <p:sp>
        <p:nvSpPr>
          <p:cNvPr id="12" name="标题 1"/>
          <p:cNvSpPr>
            <a:spLocks noGrp="1"/>
          </p:cNvSpPr>
          <p:nvPr/>
        </p:nvSpPr>
        <p:spPr>
          <a:xfrm>
            <a:off x="6667500" y="5092065"/>
            <a:ext cx="4977130" cy="583565"/>
          </a:xfrm>
        </p:spPr>
        <p:txBody>
          <a:bodyPr wrap="square">
            <a:sp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algn="l"/>
            <a:r>
              <a:rPr lang="zh-CN" altLang="en-US" sz="1600" b="0" spc="0">
                <a:solidFill>
                  <a:schemeClr val="bg1"/>
                </a:solidFill>
                <a:uFillTx/>
                <a:latin typeface="Inter V" panose="02000503000000020004" charset="0"/>
                <a:cs typeface="Inter V" panose="02000503000000020004" charset="0"/>
              </a:rPr>
              <a:t>Get the backing and advice of</a:t>
            </a:r>
            <a:r>
              <a:rPr lang="en-US" altLang="zh-CN" sz="1600" b="0" spc="0">
                <a:solidFill>
                  <a:schemeClr val="bg1"/>
                </a:solidFill>
                <a:uFillTx/>
                <a:latin typeface="Inter V" panose="02000503000000020004" charset="0"/>
                <a:cs typeface="Inter V" panose="02000503000000020004" charset="0"/>
              </a:rPr>
              <a:t> </a:t>
            </a:r>
            <a:r>
              <a:rPr lang="zh-CN" altLang="en-US" sz="1600" b="0" spc="0">
                <a:solidFill>
                  <a:schemeClr val="bg1"/>
                </a:solidFill>
                <a:uFillTx/>
                <a:latin typeface="Inter V" panose="02000503000000020004" charset="0"/>
                <a:cs typeface="Inter V" panose="02000503000000020004" charset="0"/>
              </a:rPr>
              <a:t>experts who have built some of the</a:t>
            </a:r>
            <a:r>
              <a:rPr lang="en-US" altLang="zh-CN" sz="1600" b="0" spc="0">
                <a:solidFill>
                  <a:schemeClr val="bg1"/>
                </a:solidFill>
                <a:uFillTx/>
                <a:latin typeface="Inter V" panose="02000503000000020004" charset="0"/>
                <a:cs typeface="Inter V" panose="02000503000000020004" charset="0"/>
              </a:rPr>
              <a:t> </a:t>
            </a:r>
            <a:r>
              <a:rPr lang="zh-CN" altLang="en-US" sz="1600" b="0" spc="0">
                <a:solidFill>
                  <a:schemeClr val="bg1"/>
                </a:solidFill>
                <a:uFillTx/>
                <a:latin typeface="Inter V" panose="02000503000000020004" charset="0"/>
                <a:cs typeface="Inter V" panose="02000503000000020004" charset="0"/>
              </a:rPr>
              <a:t>best web3</a:t>
            </a:r>
            <a:r>
              <a:rPr lang="en-US" altLang="zh-CN" sz="1600" b="0" spc="0">
                <a:solidFill>
                  <a:schemeClr val="bg1"/>
                </a:solidFill>
                <a:uFillTx/>
                <a:latin typeface="Inter V" panose="02000503000000020004" charset="0"/>
                <a:cs typeface="Inter V" panose="02000503000000020004" charset="0"/>
              </a:rPr>
              <a:t> project </a:t>
            </a:r>
            <a:r>
              <a:rPr lang="zh-CN" altLang="en-US" sz="1600" b="0" spc="0">
                <a:solidFill>
                  <a:schemeClr val="bg1"/>
                </a:solidFill>
                <a:uFillTx/>
                <a:latin typeface="Inter V" panose="02000503000000020004" charset="0"/>
                <a:cs typeface="Inter V" panose="02000503000000020004" charset="0"/>
              </a:rPr>
              <a:t>in the world</a:t>
            </a:r>
            <a:endParaRPr lang="zh-CN" altLang="en-US" sz="1600" b="0" spc="0">
              <a:solidFill>
                <a:schemeClr val="bg1"/>
              </a:solidFill>
              <a:uFillTx/>
              <a:latin typeface="Inter V" panose="02000503000000020004" charset="0"/>
              <a:cs typeface="Inter V" panose="02000503000000020004" charset="0"/>
            </a:endParaRPr>
          </a:p>
        </p:txBody>
      </p:sp>
      <p:sp>
        <p:nvSpPr>
          <p:cNvPr id="13" name="圆角矩形 12"/>
          <p:cNvSpPr/>
          <p:nvPr/>
        </p:nvSpPr>
        <p:spPr>
          <a:xfrm>
            <a:off x="5499735" y="1842770"/>
            <a:ext cx="809625" cy="809625"/>
          </a:xfrm>
          <a:prstGeom prst="roundRect">
            <a:avLst/>
          </a:prstGeom>
          <a:gradFill>
            <a:gsLst>
              <a:gs pos="0">
                <a:srgbClr val="030D05"/>
              </a:gs>
              <a:gs pos="100000">
                <a:srgbClr val="00FFBD"/>
              </a:gs>
            </a:gsLst>
            <a:lin ang="5400000" scaled="0"/>
          </a:gradFill>
          <a:ln>
            <a:gradFill>
              <a:gsLst>
                <a:gs pos="0">
                  <a:srgbClr val="00FFBD"/>
                </a:gs>
                <a:gs pos="100000">
                  <a:schemeClr val="tx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5499735" y="3214370"/>
            <a:ext cx="809625" cy="809625"/>
          </a:xfrm>
          <a:prstGeom prst="roundRect">
            <a:avLst/>
          </a:prstGeom>
          <a:gradFill>
            <a:gsLst>
              <a:gs pos="0">
                <a:srgbClr val="030D05"/>
              </a:gs>
              <a:gs pos="100000">
                <a:srgbClr val="00FFBD"/>
              </a:gs>
            </a:gsLst>
            <a:lin ang="5400000" scaled="0"/>
          </a:gradFill>
          <a:ln>
            <a:gradFill>
              <a:gsLst>
                <a:gs pos="0">
                  <a:srgbClr val="00FFBD"/>
                </a:gs>
                <a:gs pos="100000">
                  <a:schemeClr val="tx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5499735" y="4795520"/>
            <a:ext cx="809625" cy="809625"/>
          </a:xfrm>
          <a:prstGeom prst="roundRect">
            <a:avLst/>
          </a:prstGeom>
          <a:gradFill>
            <a:gsLst>
              <a:gs pos="0">
                <a:srgbClr val="030D05"/>
              </a:gs>
              <a:gs pos="100000">
                <a:srgbClr val="00FFBD"/>
              </a:gs>
            </a:gsLst>
            <a:lin ang="5400000" scaled="0"/>
          </a:gradFill>
          <a:ln>
            <a:gradFill>
              <a:gsLst>
                <a:gs pos="0">
                  <a:srgbClr val="00FFBD"/>
                </a:gs>
                <a:gs pos="100000">
                  <a:schemeClr val="tx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5295900" y="2897505"/>
            <a:ext cx="622935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95900" y="4491355"/>
            <a:ext cx="622935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图片 19" descr="Xpansion Chain (2)"/>
          <p:cNvPicPr>
            <a:picLocks noChangeAspect="1"/>
          </p:cNvPicPr>
          <p:nvPr>
            <p:custDataLst>
              <p:tags r:id="rId3"/>
            </p:custDataLst>
          </p:nvPr>
        </p:nvPicPr>
        <p:blipFill>
          <a:blip r:embed="rId4"/>
          <a:stretch>
            <a:fillRect/>
          </a:stretch>
        </p:blipFill>
        <p:spPr>
          <a:xfrm>
            <a:off x="10926445" y="424180"/>
            <a:ext cx="935990" cy="288925"/>
          </a:xfrm>
          <a:prstGeom prst="rect">
            <a:avLst/>
          </a:prstGeom>
        </p:spPr>
      </p:pic>
      <p:pic>
        <p:nvPicPr>
          <p:cNvPr id="23" name="图片 22" descr="icon 1"/>
          <p:cNvPicPr>
            <a:picLocks noChangeAspect="1"/>
          </p:cNvPicPr>
          <p:nvPr/>
        </p:nvPicPr>
        <p:blipFill>
          <a:blip r:embed="rId5"/>
          <a:stretch>
            <a:fillRect/>
          </a:stretch>
        </p:blipFill>
        <p:spPr>
          <a:xfrm>
            <a:off x="5439410" y="1674495"/>
            <a:ext cx="950595" cy="950595"/>
          </a:xfrm>
          <a:prstGeom prst="rect">
            <a:avLst/>
          </a:prstGeom>
        </p:spPr>
      </p:pic>
      <p:pic>
        <p:nvPicPr>
          <p:cNvPr id="24" name="图片 23" descr="icon 2"/>
          <p:cNvPicPr>
            <a:picLocks noChangeAspect="1"/>
          </p:cNvPicPr>
          <p:nvPr/>
        </p:nvPicPr>
        <p:blipFill>
          <a:blip r:embed="rId6"/>
          <a:stretch>
            <a:fillRect/>
          </a:stretch>
        </p:blipFill>
        <p:spPr>
          <a:xfrm>
            <a:off x="5454015" y="4636135"/>
            <a:ext cx="915035" cy="915035"/>
          </a:xfrm>
          <a:prstGeom prst="rect">
            <a:avLst/>
          </a:prstGeom>
        </p:spPr>
      </p:pic>
      <p:pic>
        <p:nvPicPr>
          <p:cNvPr id="25" name="图片 24" descr="icon 3"/>
          <p:cNvPicPr>
            <a:picLocks noChangeAspect="1"/>
          </p:cNvPicPr>
          <p:nvPr/>
        </p:nvPicPr>
        <p:blipFill>
          <a:blip r:embed="rId7"/>
          <a:stretch>
            <a:fillRect/>
          </a:stretch>
        </p:blipFill>
        <p:spPr>
          <a:xfrm>
            <a:off x="5446395" y="3060700"/>
            <a:ext cx="943610" cy="943610"/>
          </a:xfrm>
          <a:prstGeom prst="rect">
            <a:avLst/>
          </a:prstGeom>
        </p:spPr>
      </p:pic>
      <p:pic>
        <p:nvPicPr>
          <p:cNvPr id="16" name="图片 15" descr="图片4"/>
          <p:cNvPicPr>
            <a:picLocks noChangeAspect="1"/>
          </p:cNvPicPr>
          <p:nvPr>
            <p:custDataLst>
              <p:tags r:id="rId8"/>
            </p:custDataLst>
          </p:nvPr>
        </p:nvPicPr>
        <p:blipFill>
          <a:blip r:embed="rId9"/>
          <a:stretch>
            <a:fillRect/>
          </a:stretch>
        </p:blipFill>
        <p:spPr>
          <a:xfrm>
            <a:off x="635" y="1684655"/>
            <a:ext cx="5140960" cy="4645025"/>
          </a:xfrm>
          <a:prstGeom prst="rect">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green-3d-abstract-motion-dark-background"/>
          <p:cNvPicPr>
            <a:picLocks noChangeAspect="1"/>
          </p:cNvPicPr>
          <p:nvPr/>
        </p:nvPicPr>
        <p:blipFill>
          <a:blip r:embed="rId1">
            <a:alphaModFix amt="40000"/>
          </a:blip>
          <a:stretch>
            <a:fillRect/>
          </a:stretch>
        </p:blipFill>
        <p:spPr>
          <a:xfrm>
            <a:off x="0" y="-635"/>
            <a:ext cx="12192000" cy="6859270"/>
          </a:xfrm>
          <a:prstGeom prst="rect">
            <a:avLst/>
          </a:prstGeom>
        </p:spPr>
      </p:pic>
      <p:sp>
        <p:nvSpPr>
          <p:cNvPr id="2" name="标题 1"/>
          <p:cNvSpPr>
            <a:spLocks noGrp="1"/>
          </p:cNvSpPr>
          <p:nvPr>
            <p:ph type="title"/>
          </p:nvPr>
        </p:nvSpPr>
        <p:spPr>
          <a:xfrm>
            <a:off x="516325" y="2952185"/>
            <a:ext cx="2563495" cy="1076325"/>
          </a:xfrm>
        </p:spPr>
        <p:txBody>
          <a:bodyPr wrap="none">
            <a:spAutoFit/>
          </a:bodyPr>
          <a:p>
            <a:pPr algn="l"/>
            <a:r>
              <a:rPr lang="zh-CN" altLang="en-US" sz="3200" spc="0">
                <a:solidFill>
                  <a:srgbClr val="00FFBD"/>
                </a:solidFill>
                <a:uFillTx/>
                <a:latin typeface="Inter V" panose="02000503000000020004" charset="0"/>
                <a:cs typeface="Inter V" panose="02000503000000020004" charset="0"/>
              </a:rPr>
              <a:t>Network </a:t>
            </a:r>
            <a:br>
              <a:rPr lang="zh-CN" altLang="en-US" sz="3200" spc="0">
                <a:solidFill>
                  <a:srgbClr val="00FFBD"/>
                </a:solidFill>
                <a:uFillTx/>
                <a:latin typeface="Inter V" panose="02000503000000020004" charset="0"/>
                <a:cs typeface="Inter V" panose="02000503000000020004" charset="0"/>
              </a:rPr>
            </a:br>
            <a:r>
              <a:rPr lang="zh-CN" altLang="en-US" sz="3200" spc="0">
                <a:solidFill>
                  <a:srgbClr val="00FFBD"/>
                </a:solidFill>
                <a:uFillTx/>
                <a:latin typeface="Inter V" panose="02000503000000020004" charset="0"/>
                <a:cs typeface="Inter V" panose="02000503000000020004" charset="0"/>
              </a:rPr>
              <a:t>Architecture</a:t>
            </a:r>
            <a:endParaRPr lang="zh-CN" altLang="en-US" sz="3200" spc="0">
              <a:solidFill>
                <a:srgbClr val="00FFBD"/>
              </a:solidFill>
              <a:uFillTx/>
              <a:latin typeface="Inter V" panose="02000503000000020004" charset="0"/>
              <a:cs typeface="Inter V" panose="02000503000000020004" charset="0"/>
            </a:endParaRPr>
          </a:p>
        </p:txBody>
      </p:sp>
      <p:sp>
        <p:nvSpPr>
          <p:cNvPr id="9" name="圆角矩形 8"/>
          <p:cNvSpPr/>
          <p:nvPr>
            <p:custDataLst>
              <p:tags r:id="rId2"/>
            </p:custDataLst>
          </p:nvPr>
        </p:nvSpPr>
        <p:spPr>
          <a:xfrm>
            <a:off x="3270250" y="1077595"/>
            <a:ext cx="8592185" cy="5183505"/>
          </a:xfrm>
          <a:prstGeom prst="roundRect">
            <a:avLst>
              <a:gd name="adj" fmla="val 12526"/>
            </a:avLst>
          </a:prstGeom>
          <a:solidFill>
            <a:schemeClr val="tx1">
              <a:lumMod val="75000"/>
              <a:lumOff val="2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内容占位符 3"/>
          <p:cNvPicPr>
            <a:picLocks noChangeAspect="1"/>
          </p:cNvPicPr>
          <p:nvPr>
            <p:ph idx="1"/>
          </p:nvPr>
        </p:nvPicPr>
        <p:blipFill>
          <a:blip r:embed="rId3"/>
          <a:stretch>
            <a:fillRect/>
          </a:stretch>
        </p:blipFill>
        <p:spPr>
          <a:xfrm>
            <a:off x="3533140" y="1242695"/>
            <a:ext cx="8129905" cy="4803140"/>
          </a:xfrm>
          <a:prstGeom prst="roundRect">
            <a:avLst>
              <a:gd name="adj" fmla="val 11118"/>
            </a:avLst>
          </a:prstGeom>
        </p:spPr>
      </p:pic>
      <p:pic>
        <p:nvPicPr>
          <p:cNvPr id="10" name="图片 9" descr="Xpansion Chain (2)"/>
          <p:cNvPicPr>
            <a:picLocks noChangeAspect="1"/>
          </p:cNvPicPr>
          <p:nvPr>
            <p:custDataLst>
              <p:tags r:id="rId4"/>
            </p:custDataLst>
          </p:nvPr>
        </p:nvPicPr>
        <p:blipFill>
          <a:blip r:embed="rId5"/>
          <a:stretch>
            <a:fillRect/>
          </a:stretch>
        </p:blipFill>
        <p:spPr>
          <a:xfrm>
            <a:off x="10926445" y="424180"/>
            <a:ext cx="935990" cy="288925"/>
          </a:xfrm>
          <a:prstGeom prst="rect">
            <a:avLst/>
          </a:prstGeom>
        </p:spPr>
      </p:pic>
    </p:spTree>
    <p:custDataLst>
      <p:tags r:id="rId6"/>
    </p:custDataLst>
  </p:cSld>
  <p:clrMapOvr>
    <a:masterClrMapping/>
  </p:clrMapOvr>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wm#"/>
  <p:tag name="KSO_WM_TEMPLATE_CATEGORY" val="custom"/>
  <p:tag name="KSO_WM_TEMPLATE_INDEX" val="20205176"/>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wm#"/>
  <p:tag name="KSO_WM_TEMPLATE_CATEGORY" val="custom"/>
  <p:tag name="KSO_WM_TEMPLATE_INDEX" val="20205176"/>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wm#"/>
  <p:tag name="KSO_WM_TEMPLATE_CATEGORY" val="custom"/>
  <p:tag name="KSO_WM_TEMPLATE_INDEX" val="20205176"/>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
</p:tagLst>
</file>

<file path=ppt/tags/tag138.xml><?xml version="1.0" encoding="utf-8"?>
<p:tagLst xmlns:p="http://schemas.openxmlformats.org/presentationml/2006/main">
  <p:tag name="KSO_WPP_MARK_KEY" val="696d7a0e-9186-47fb-abdf-a11b2c3abfc1"/>
  <p:tag name="COMMONDATA" val="eyJoZGlkIjoiNzlmOGFlMDdiOWQxN2RlZWFhMWExOTI2YTI2ZDQ2YWY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wm#"/>
  <p:tag name="KSO_WM_TEMPLATE_CATEGORY" val="custom"/>
  <p:tag name="KSO_WM_TEMPLATE_INDEX" val="20205176"/>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wm#"/>
  <p:tag name="KSO_WM_TEMPLATE_CATEGORY" val="custom"/>
  <p:tag name="KSO_WM_TEMPLATE_INDEX" val="20205176"/>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wm#"/>
  <p:tag name="KSO_WM_TEMPLATE_CATEGORY" val="custom"/>
  <p:tag name="KSO_WM_TEMPLATE_INDEX" val="20205176"/>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wm#"/>
  <p:tag name="KSO_WM_TEMPLATE_CATEGORY" val="custom"/>
  <p:tag name="KSO_WM_TEMPLATE_INDEX" val="20205176"/>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wm#"/>
  <p:tag name="KSO_WM_TEMPLATE_CATEGORY" val="custom"/>
  <p:tag name="KSO_WM_TEMPLATE_INDEX" val="20205176"/>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11493</Words>
  <Application>WPS 演示</Application>
  <PresentationFormat>宽屏</PresentationFormat>
  <Paragraphs>213</Paragraphs>
  <Slides>24</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宋体</vt:lpstr>
      <vt:lpstr>Wingdings</vt:lpstr>
      <vt:lpstr>Wingdings</vt:lpstr>
      <vt:lpstr>Inter V</vt:lpstr>
      <vt:lpstr>微软雅黑</vt:lpstr>
      <vt:lpstr>Arial Unicode MS</vt:lpstr>
      <vt:lpstr>Calibri</vt:lpstr>
      <vt:lpstr>Office 主题​​</vt:lpstr>
      <vt:lpstr>Smart Layer 2 Ethereum</vt:lpstr>
      <vt:lpstr>PowerPoint 演示文稿</vt:lpstr>
      <vt:lpstr>PowerPoint 演示文稿</vt:lpstr>
      <vt:lpstr>PowerPoint 演示文稿</vt:lpstr>
      <vt:lpstr>PowerPoint 演示文稿</vt:lpstr>
      <vt:lpstr>PowerPoint 演示文稿</vt:lpstr>
      <vt:lpstr>Key Features Of The XpansionChain Network</vt:lpstr>
      <vt:lpstr>Scale at speed with a complete end-to-end solution</vt:lpstr>
      <vt:lpstr>Network  Architecture</vt:lpstr>
      <vt:lpstr>PowerPoint 演示文稿</vt:lpstr>
      <vt:lpstr>Route map</vt:lpstr>
      <vt:lpstr>X-CHAIN Ecosystem</vt:lpstr>
      <vt:lpstr>Ecosystem</vt:lpstr>
      <vt:lpstr>Product  Roadmap</vt:lpstr>
      <vt:lpstr>Freedom is our mission</vt:lpstr>
      <vt:lpstr>PowerPoint 演示文稿</vt:lpstr>
      <vt:lpstr>PowerPoint 演示文稿</vt:lpstr>
      <vt:lpstr>PowerPoint 演示文稿</vt:lpstr>
      <vt:lpstr>PowerPoint 演示文稿</vt:lpstr>
      <vt:lpstr>XPC Token</vt:lpstr>
      <vt:lpstr>XPC system</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zzzt</cp:lastModifiedBy>
  <cp:revision>192</cp:revision>
  <dcterms:created xsi:type="dcterms:W3CDTF">2019-06-19T02:08:00Z</dcterms:created>
  <dcterms:modified xsi:type="dcterms:W3CDTF">2023-08-16T03:34:36Z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5B57F54E68034EB09180488B3F315E0B_13</vt:lpwstr>
  </property>
</Properties>
</file>